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90"/>
  </p:handoutMasterIdLst>
  <p:sldIdLst>
    <p:sldId id="312" r:id="rId3"/>
    <p:sldId id="313" r:id="rId5"/>
    <p:sldId id="576" r:id="rId6"/>
    <p:sldId id="687" r:id="rId7"/>
    <p:sldId id="626" r:id="rId8"/>
    <p:sldId id="688" r:id="rId9"/>
    <p:sldId id="627" r:id="rId10"/>
    <p:sldId id="629" r:id="rId11"/>
    <p:sldId id="630" r:id="rId12"/>
    <p:sldId id="643" r:id="rId13"/>
    <p:sldId id="631" r:id="rId14"/>
    <p:sldId id="634" r:id="rId15"/>
    <p:sldId id="635" r:id="rId16"/>
    <p:sldId id="636" r:id="rId17"/>
    <p:sldId id="645" r:id="rId18"/>
    <p:sldId id="819" r:id="rId19"/>
    <p:sldId id="820" r:id="rId20"/>
    <p:sldId id="821" r:id="rId21"/>
    <p:sldId id="822" r:id="rId22"/>
    <p:sldId id="823" r:id="rId23"/>
    <p:sldId id="824" r:id="rId24"/>
    <p:sldId id="825" r:id="rId25"/>
    <p:sldId id="826" r:id="rId26"/>
    <p:sldId id="827" r:id="rId27"/>
    <p:sldId id="642" r:id="rId28"/>
    <p:sldId id="633" r:id="rId29"/>
    <p:sldId id="637" r:id="rId30"/>
    <p:sldId id="706" r:id="rId31"/>
    <p:sldId id="638" r:id="rId32"/>
    <p:sldId id="640" r:id="rId33"/>
    <p:sldId id="639" r:id="rId34"/>
    <p:sldId id="644" r:id="rId35"/>
    <p:sldId id="650" r:id="rId36"/>
    <p:sldId id="649" r:id="rId37"/>
    <p:sldId id="652" r:id="rId38"/>
    <p:sldId id="653" r:id="rId39"/>
    <p:sldId id="654" r:id="rId40"/>
    <p:sldId id="655" r:id="rId41"/>
    <p:sldId id="657" r:id="rId42"/>
    <p:sldId id="656" r:id="rId43"/>
    <p:sldId id="658" r:id="rId44"/>
    <p:sldId id="660" r:id="rId45"/>
    <p:sldId id="661" r:id="rId46"/>
    <p:sldId id="666" r:id="rId47"/>
    <p:sldId id="662" r:id="rId48"/>
    <p:sldId id="663" r:id="rId49"/>
    <p:sldId id="664" r:id="rId50"/>
    <p:sldId id="828" r:id="rId51"/>
    <p:sldId id="829" r:id="rId52"/>
    <p:sldId id="830" r:id="rId53"/>
    <p:sldId id="668" r:id="rId54"/>
    <p:sldId id="678" r:id="rId55"/>
    <p:sldId id="679" r:id="rId56"/>
    <p:sldId id="680" r:id="rId57"/>
    <p:sldId id="681" r:id="rId58"/>
    <p:sldId id="683" r:id="rId59"/>
    <p:sldId id="684" r:id="rId60"/>
    <p:sldId id="685" r:id="rId61"/>
    <p:sldId id="710" r:id="rId62"/>
    <p:sldId id="812" r:id="rId63"/>
    <p:sldId id="813" r:id="rId64"/>
    <p:sldId id="814" r:id="rId65"/>
    <p:sldId id="815" r:id="rId66"/>
    <p:sldId id="816" r:id="rId67"/>
    <p:sldId id="817" r:id="rId68"/>
    <p:sldId id="818" r:id="rId69"/>
    <p:sldId id="707" r:id="rId70"/>
    <p:sldId id="708" r:id="rId71"/>
    <p:sldId id="692" r:id="rId72"/>
    <p:sldId id="703" r:id="rId73"/>
    <p:sldId id="701" r:id="rId74"/>
    <p:sldId id="696" r:id="rId75"/>
    <p:sldId id="697" r:id="rId76"/>
    <p:sldId id="698" r:id="rId77"/>
    <p:sldId id="699" r:id="rId78"/>
    <p:sldId id="704" r:id="rId79"/>
    <p:sldId id="700" r:id="rId80"/>
    <p:sldId id="713" r:id="rId81"/>
    <p:sldId id="714" r:id="rId82"/>
    <p:sldId id="715" r:id="rId83"/>
    <p:sldId id="716" r:id="rId84"/>
    <p:sldId id="717" r:id="rId85"/>
    <p:sldId id="718" r:id="rId86"/>
    <p:sldId id="719" r:id="rId87"/>
    <p:sldId id="720" r:id="rId88"/>
    <p:sldId id="721" r:id="rId89"/>
  </p:sldIdLst>
  <p:sldSz cx="12192000" cy="6858000"/>
  <p:notesSz cx="6858000" cy="9144000"/>
  <p:embeddedFontLst>
    <p:embeddedFont>
      <p:font typeface="Arial Unicode MS" panose="020B0604020202020204" pitchFamily="34" charset="-122"/>
      <p:regular r:id="rId94"/>
    </p:embeddedFont>
  </p:embeddedFontLst>
  <p:custDataLst>
    <p:tags r:id="rId9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969696"/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73" autoAdjust="0"/>
    <p:restoredTop sz="92818" autoAdjust="0"/>
  </p:normalViewPr>
  <p:slideViewPr>
    <p:cSldViewPr snapToGrid="0">
      <p:cViewPr>
        <p:scale>
          <a:sx n="106" d="100"/>
          <a:sy n="106" d="100"/>
        </p:scale>
        <p:origin x="3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gs" Target="tags/tag1.xml"/><Relationship Id="rId94" Type="http://schemas.openxmlformats.org/officeDocument/2006/relationships/font" Target="fonts/font1.fntdata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handoutMaster" Target="handoutMasters/handoutMaster1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9BFD3-8DE0-446A-8EBA-050224A748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250371" y="321814"/>
            <a:ext cx="6986452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hyperlink" Target="https://gitee.com/buptnetwork/ioc-aop-dem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hyperlink" Target="https://gitee.com/buptnetwork/ioc-aop-demo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https://gitee.com/buptnetwork/ioc-aop-demo" TargetMode="Externa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hyperlink" Target="https://gitee.com/buptnetwork/ioc-aop-demo" TargetMode="Externa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hyperlink" Target="https://gitee.com/buptnetwork/ioc-aop-demo" TargetMode="Externa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hyperlink" Target="https://gitee.com/buptnetwork/ioc-aop-demo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docs.spring.io/spring/docs/current/spring-framework-reference/pdf/core.pdf" TargetMode="Externa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1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hyperlink" Target="https://gitee.com/buptnetwork/ioc-aop-demo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hyperlink" Target="https://gitee.com/buptnetwork/ioc-aop-dem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hyperlink" Target="https://gitee.com/buptnetwork/ioc-aop-demo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ocs.spring.io/spring-boot/docs/2.2.0.RELEASE/reference/pdf/spring-boot-reference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hyperlink" Target="https://gitee.com/buptnetwork/async-schedul-demo" TargetMode="Externa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://127.0.0.1:8080/sync" TargetMode="External"/><Relationship Id="rId1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hyperlink" Target="http://127.0.0.1:8080/async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ocs.spring.io/spring-boot/docs/current/reference/html/production-ready-features.html#production-ready" TargetMode="Externa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ocs.spring.io/spring-boot/docs/current/reference/html/production-ready-features.html#production-ready" TargetMode="External"/><Relationship Id="rId1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1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后端开发技术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9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Spring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开发框架基本原理与补充内容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7073881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/>
              <a:t>IoC</a:t>
            </a:r>
            <a:r>
              <a:rPr lang="zh-CN" altLang="en-US" sz="2000" dirty="0"/>
              <a:t>容器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在</a:t>
            </a:r>
            <a:r>
              <a:rPr lang="en-US" altLang="zh-CN" sz="2000" dirty="0">
                <a:sym typeface="+mn-ea"/>
              </a:rPr>
              <a:t>IEDA</a:t>
            </a:r>
            <a:r>
              <a:rPr lang="zh-CN" altLang="en-US" sz="2000" dirty="0">
                <a:sym typeface="+mn-ea"/>
              </a:rPr>
              <a:t>中可以查看当前</a:t>
            </a:r>
            <a:r>
              <a:rPr lang="en-US" altLang="zh-CN" sz="2000" dirty="0" err="1">
                <a:sym typeface="+mn-ea"/>
              </a:rPr>
              <a:t>IoC</a:t>
            </a:r>
            <a:r>
              <a:rPr lang="zh-CN" altLang="en-US" sz="2000" dirty="0">
                <a:sym typeface="+mn-ea"/>
              </a:rPr>
              <a:t>容器中的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及关系</a:t>
            </a:r>
            <a:endParaRPr lang="en-US" altLang="zh-CN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9161" y="2622608"/>
            <a:ext cx="7252538" cy="39284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2622608"/>
            <a:ext cx="4070523" cy="1453300"/>
          </a:xfrm>
          <a:prstGeom prst="rect">
            <a:avLst/>
          </a:prstGeom>
        </p:spPr>
      </p:pic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32674"/>
            <a:ext cx="10604734" cy="5314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 err="1">
                <a:sym typeface="+mn-ea"/>
              </a:rPr>
              <a:t>IoC</a:t>
            </a:r>
            <a:r>
              <a:rPr lang="zh-CN" altLang="en-US" sz="2000" dirty="0">
                <a:sym typeface="+mn-ea"/>
              </a:rPr>
              <a:t>容器创建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时需要知道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元数据</a:t>
            </a:r>
            <a:r>
              <a:rPr lang="zh-CN" altLang="en-US" sz="2000" dirty="0">
                <a:sym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Metadata</a:t>
            </a:r>
            <a:r>
              <a:rPr lang="zh-CN" altLang="en-US" sz="2000" dirty="0">
                <a:sym typeface="+mn-ea"/>
              </a:rPr>
              <a:t>）：</a:t>
            </a:r>
            <a:endParaRPr lang="en-US" altLang="zh-CN" sz="2000" dirty="0">
              <a:sym typeface="+mn-ea"/>
            </a:endParaRPr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dirty="0">
                <a:sym typeface="+mn-ea"/>
              </a:rPr>
              <a:t>Class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Bean</a:t>
            </a:r>
            <a:r>
              <a:rPr lang="zh-CN" altLang="en-US" dirty="0">
                <a:sym typeface="+mn-ea"/>
              </a:rPr>
              <a:t>对应的真正的实现类</a:t>
            </a:r>
            <a:endParaRPr lang="en-US" altLang="zh-CN" dirty="0">
              <a:sym typeface="+mn-ea"/>
            </a:endParaRPr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dirty="0">
                <a:sym typeface="+mn-ea"/>
              </a:rPr>
              <a:t>Name</a:t>
            </a:r>
            <a:r>
              <a:rPr lang="zh-CN" altLang="en-US" dirty="0">
                <a:sym typeface="+mn-ea"/>
              </a:rPr>
              <a:t>：容器中</a:t>
            </a:r>
            <a:r>
              <a:rPr lang="en-US" altLang="zh-CN" dirty="0">
                <a:sym typeface="+mn-ea"/>
              </a:rPr>
              <a:t>bean</a:t>
            </a:r>
            <a:r>
              <a:rPr lang="zh-CN" altLang="en-US" dirty="0">
                <a:sym typeface="+mn-ea"/>
              </a:rPr>
              <a:t>的标识如</a:t>
            </a:r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name</a:t>
            </a:r>
            <a:r>
              <a:rPr lang="zh-CN" altLang="en-US" dirty="0">
                <a:sym typeface="+mn-ea"/>
              </a:rPr>
              <a:t>，如果不指定，容器会给</a:t>
            </a:r>
            <a:r>
              <a:rPr lang="en-US" altLang="zh-CN" dirty="0">
                <a:sym typeface="+mn-ea"/>
              </a:rPr>
              <a:t>Bean</a:t>
            </a:r>
            <a:r>
              <a:rPr lang="zh-CN" altLang="en-US" dirty="0">
                <a:sym typeface="+mn-ea"/>
              </a:rPr>
              <a:t>自动生成一个</a:t>
            </a:r>
            <a:endParaRPr lang="en-US" altLang="zh-CN" dirty="0">
              <a:sym typeface="+mn-ea"/>
            </a:endParaRPr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dirty="0">
                <a:sym typeface="+mn-ea"/>
              </a:rPr>
              <a:t>Scope</a:t>
            </a:r>
            <a:r>
              <a:rPr lang="zh-CN" altLang="en-US" dirty="0">
                <a:sym typeface="+mn-ea"/>
              </a:rPr>
              <a:t>：作用域，</a:t>
            </a:r>
            <a:r>
              <a:rPr lang="de-DE" altLang="zh-CN" dirty="0"/>
              <a:t>singleton</a:t>
            </a:r>
            <a:r>
              <a:rPr lang="zh-CN" altLang="en-US" dirty="0"/>
              <a:t>、</a:t>
            </a:r>
            <a:r>
              <a:rPr lang="de-DE" altLang="zh-CN" dirty="0"/>
              <a:t>prototype</a:t>
            </a:r>
            <a:r>
              <a:rPr lang="zh-CN" altLang="en-US" dirty="0"/>
              <a:t>、</a:t>
            </a:r>
            <a:r>
              <a:rPr lang="de-DE" altLang="zh-CN" dirty="0"/>
              <a:t>request</a:t>
            </a:r>
            <a:r>
              <a:rPr lang="zh-CN" altLang="en-US" dirty="0"/>
              <a:t>、</a:t>
            </a:r>
            <a:r>
              <a:rPr lang="de-DE" altLang="zh-CN" dirty="0"/>
              <a:t>session</a:t>
            </a:r>
            <a:r>
              <a:rPr lang="zh-CN" altLang="en-US" dirty="0"/>
              <a:t>、</a:t>
            </a:r>
            <a:r>
              <a:rPr lang="de-DE" altLang="zh-CN" dirty="0"/>
              <a:t>application</a:t>
            </a:r>
            <a:r>
              <a:rPr lang="zh-CN" altLang="en-US" dirty="0"/>
              <a:t>、</a:t>
            </a:r>
            <a:r>
              <a:rPr lang="de-DE" altLang="zh-CN" dirty="0"/>
              <a:t>websocket</a:t>
            </a:r>
            <a:endParaRPr lang="de-DE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dirty="0"/>
              <a:t>Constructor arguments</a:t>
            </a:r>
            <a:r>
              <a:rPr lang="zh-CN" altLang="en-US" dirty="0"/>
              <a:t>：构造参数、通过</a:t>
            </a:r>
            <a:r>
              <a:rPr lang="en-US" altLang="zh-CN" dirty="0"/>
              <a:t>DI</a:t>
            </a:r>
            <a:r>
              <a:rPr lang="zh-CN" altLang="en-US" dirty="0"/>
              <a:t>依赖注入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dirty="0"/>
              <a:t>Properties</a:t>
            </a:r>
            <a:r>
              <a:rPr lang="zh-CN" altLang="en-US" dirty="0"/>
              <a:t>：属性，通过</a:t>
            </a:r>
            <a:r>
              <a:rPr lang="en-US" altLang="zh-CN" dirty="0"/>
              <a:t>DI</a:t>
            </a:r>
            <a:r>
              <a:rPr lang="zh-CN" altLang="en-US" dirty="0"/>
              <a:t>依赖注入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dirty="0" err="1"/>
              <a:t>Autowiring</a:t>
            </a:r>
            <a:r>
              <a:rPr lang="en-US" altLang="zh-CN" dirty="0"/>
              <a:t> mode</a:t>
            </a:r>
            <a:r>
              <a:rPr lang="zh-CN" altLang="en-US" dirty="0"/>
              <a:t>：自动装配方式，</a:t>
            </a:r>
            <a:r>
              <a:rPr lang="en-US" altLang="zh-CN" dirty="0"/>
              <a:t>by name</a:t>
            </a:r>
            <a:r>
              <a:rPr lang="zh-CN" altLang="en-US" dirty="0"/>
              <a:t>？</a:t>
            </a:r>
            <a:r>
              <a:rPr lang="en-US" altLang="zh-CN" dirty="0"/>
              <a:t>by type</a:t>
            </a:r>
            <a:r>
              <a:rPr lang="zh-CN" altLang="en-US" dirty="0"/>
              <a:t>？</a:t>
            </a:r>
            <a:r>
              <a:rPr lang="en-US" altLang="zh-CN" dirty="0"/>
              <a:t>Constructor</a:t>
            </a:r>
            <a:r>
              <a:rPr lang="zh-CN" altLang="en-US" dirty="0"/>
              <a:t>？</a:t>
            </a:r>
            <a:r>
              <a:rPr lang="en-US" altLang="zh-CN" dirty="0"/>
              <a:t>no</a:t>
            </a:r>
            <a:r>
              <a:rPr lang="zh-CN" altLang="en-US" dirty="0"/>
              <a:t>？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dirty="0"/>
              <a:t>Lazy initialization mode</a:t>
            </a:r>
            <a:r>
              <a:rPr lang="zh-CN" altLang="en-US" dirty="0"/>
              <a:t>：是否懒初始化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dirty="0"/>
              <a:t>Initialization method</a:t>
            </a:r>
            <a:r>
              <a:rPr lang="zh-CN" altLang="en-US" dirty="0"/>
              <a:t>：初始化时是否需要做一些其它处理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l"/>
            </a:pPr>
            <a:r>
              <a:rPr lang="en-US" altLang="zh-CN" dirty="0"/>
              <a:t>Destruction method</a:t>
            </a:r>
            <a:r>
              <a:rPr lang="zh-CN" altLang="en-US" dirty="0"/>
              <a:t>：析构时是否需要做一些其它处理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8830" y="4852339"/>
            <a:ext cx="3248937" cy="20056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25075" y="1146175"/>
            <a:ext cx="1922145" cy="1678940"/>
          </a:xfrm>
          <a:prstGeom prst="rect">
            <a:avLst/>
          </a:prstGeom>
        </p:spPr>
      </p:pic>
      <p:sp>
        <p:nvSpPr>
          <p:cNvPr id="8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04734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的作用域：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605961" y="2339152"/>
          <a:ext cx="11059169" cy="400686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1601462"/>
                <a:gridCol w="9457707"/>
              </a:tblGrid>
              <a:tr h="5875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singleton</a:t>
                      </a:r>
                      <a:endParaRPr lang="zh-CN" sz="1800" b="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默认的作用域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，使用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singleton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定义的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Bean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在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Spring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容器中只有一个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Bean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实例。</a:t>
                      </a:r>
                      <a:r>
                        <a:rPr lang="zh-CN" altLang="en-US" sz="1800" b="0" kern="100" dirty="0">
                          <a:effectLst/>
                          <a:latin typeface="+mn-ea"/>
                          <a:ea typeface="+mn-ea"/>
                        </a:rPr>
                        <a:t>（</a:t>
                      </a:r>
                      <a:r>
                        <a:rPr lang="zh-CN" altLang="en-US" sz="1800" b="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非线程安全</a:t>
                      </a:r>
                      <a:r>
                        <a:rPr lang="zh-CN" altLang="en-US" sz="1800" b="0" kern="100" dirty="0">
                          <a:effectLst/>
                          <a:latin typeface="+mn-ea"/>
                          <a:ea typeface="+mn-ea"/>
                        </a:rPr>
                        <a:t>）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5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prototype</a:t>
                      </a:r>
                      <a:endParaRPr lang="zh-CN" sz="1800" b="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Spring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容器每次获取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prototype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定义的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Bean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，容器都将创建一个</a:t>
                      </a:r>
                      <a:r>
                        <a:rPr lang="zh-CN" sz="1800" b="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新的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Bean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实例。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80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request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在一次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HTTP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请求中容器将返回一个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Bean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实例，不同的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HTTP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请求返回不同的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Bean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实例。仅在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Web Spring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应用程序上下文中使用。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80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session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在一个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HTTP Session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中，容器将返回同一个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Bean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实例。仅在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Web Spring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应用程序上下文中使用。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80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application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为每个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ServletContext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对象创建一个实例，即同一个应用共享一个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Bean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实例。仅在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Web Spring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应用程序上下文中使用。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75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websocket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为每个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WebSocket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对象创建一个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Bean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实例。仅在</a:t>
                      </a:r>
                      <a:r>
                        <a:rPr lang="de-DE" sz="1800" b="0" kern="100" dirty="0">
                          <a:effectLst/>
                          <a:latin typeface="+mn-ea"/>
                          <a:ea typeface="+mn-ea"/>
                        </a:rPr>
                        <a:t>Web Spring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应用程序上下文中使用。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04734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的作用域：</a:t>
            </a:r>
            <a:r>
              <a:rPr lang="en-US" altLang="zh-CN" sz="2000" dirty="0">
                <a:sym typeface="+mn-ea"/>
              </a:rPr>
              <a:t>singleton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618" y="2177891"/>
            <a:ext cx="9574983" cy="4445829"/>
          </a:xfrm>
          <a:prstGeom prst="rect">
            <a:avLst/>
          </a:prstGeom>
        </p:spPr>
      </p:pic>
      <p:sp>
        <p:nvSpPr>
          <p:cNvPr id="4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04734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的作用域：</a:t>
            </a:r>
            <a:r>
              <a:rPr lang="en-US" altLang="zh-CN" sz="2000" dirty="0">
                <a:sym typeface="+mn-ea"/>
              </a:rPr>
              <a:t>prototype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660" y="2290743"/>
            <a:ext cx="9641941" cy="4381162"/>
          </a:xfrm>
          <a:prstGeom prst="rect">
            <a:avLst/>
          </a:prstGeom>
        </p:spPr>
      </p:pic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371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的生命周期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一个对象的生命周期包括</a:t>
            </a:r>
            <a:r>
              <a:rPr lang="zh-CN" altLang="en-US" dirty="0">
                <a:solidFill>
                  <a:srgbClr val="FF0000"/>
                </a:solidFill>
              </a:rPr>
              <a:t>创建</a:t>
            </a:r>
            <a:r>
              <a:rPr lang="zh-CN" altLang="en-US" dirty="0"/>
              <a:t>（实例化与初始化）、</a:t>
            </a:r>
            <a:r>
              <a:rPr lang="zh-CN" altLang="en-US" dirty="0">
                <a:solidFill>
                  <a:srgbClr val="FF0000"/>
                </a:solidFill>
              </a:rPr>
              <a:t>使用</a:t>
            </a:r>
            <a:r>
              <a:rPr lang="zh-CN" altLang="en-US" dirty="0"/>
              <a:t>以及</a:t>
            </a:r>
            <a:r>
              <a:rPr lang="zh-CN" altLang="en-US" dirty="0">
                <a:solidFill>
                  <a:srgbClr val="FF0000"/>
                </a:solidFill>
              </a:rPr>
              <a:t>销毁</a:t>
            </a:r>
            <a:r>
              <a:rPr lang="zh-CN" altLang="en-US" dirty="0"/>
              <a:t>等阶段，对于普通的</a:t>
            </a:r>
            <a:r>
              <a:rPr lang="en-US" altLang="zh-CN" dirty="0"/>
              <a:t>Java</a:t>
            </a:r>
            <a:r>
              <a:rPr lang="zh-CN" altLang="en-US" dirty="0"/>
              <a:t>对象，当</a:t>
            </a:r>
            <a:r>
              <a:rPr lang="en-US" altLang="zh-CN" dirty="0"/>
              <a:t>new</a:t>
            </a:r>
            <a:r>
              <a:rPr lang="zh-CN" altLang="en-US" dirty="0"/>
              <a:t>的时候创建对象，当它没有任何引用的时候被垃圾回收机制回收。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Spring Bean</a:t>
            </a:r>
            <a:r>
              <a:rPr lang="zh-CN" altLang="en-US" dirty="0"/>
              <a:t>被</a:t>
            </a:r>
            <a:r>
              <a:rPr lang="en-US" altLang="zh-CN" dirty="0"/>
              <a:t>Spring </a:t>
            </a:r>
            <a:r>
              <a:rPr lang="en-US" altLang="zh-CN" dirty="0" err="1"/>
              <a:t>IoC</a:t>
            </a:r>
            <a:r>
              <a:rPr lang="zh-CN" altLang="en-US" dirty="0"/>
              <a:t>容器托管，它们的生命周期由容器控制</a:t>
            </a:r>
            <a:endParaRPr lang="en-US" altLang="zh-CN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对于</a:t>
            </a:r>
            <a:r>
              <a:rPr lang="en-US" altLang="zh-CN" dirty="0">
                <a:solidFill>
                  <a:srgbClr val="FF0000"/>
                </a:solidFill>
              </a:rPr>
              <a:t>singleton</a:t>
            </a:r>
            <a:r>
              <a:rPr lang="zh-CN" altLang="en-US" dirty="0"/>
              <a:t>作用域的</a:t>
            </a:r>
            <a:r>
              <a:rPr lang="en-US" altLang="zh-CN" dirty="0"/>
              <a:t>Bean</a:t>
            </a:r>
            <a:r>
              <a:rPr lang="zh-CN" altLang="en-US" dirty="0"/>
              <a:t>，默认情况下，会在启动容器时（即实例化容器时）时实例化，容器关闭时销毁。</a:t>
            </a:r>
            <a:endParaRPr lang="en-US" altLang="zh-CN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对于</a:t>
            </a:r>
            <a:r>
              <a:rPr lang="en-US" altLang="zh-CN" dirty="0">
                <a:solidFill>
                  <a:srgbClr val="FF0000"/>
                </a:solidFill>
              </a:rPr>
              <a:t>prototype</a:t>
            </a:r>
            <a:r>
              <a:rPr lang="zh-CN" altLang="en-US" dirty="0"/>
              <a:t>作用域的</a:t>
            </a:r>
            <a:r>
              <a:rPr lang="en-US" altLang="zh-CN" dirty="0"/>
              <a:t>Bean</a:t>
            </a:r>
            <a:r>
              <a:rPr lang="zh-CN" altLang="en-US" dirty="0"/>
              <a:t>，当请求时容器创建对象，然后交给客户代码管理，</a:t>
            </a:r>
            <a:r>
              <a:rPr lang="zh-CN" altLang="en-US" dirty="0">
                <a:solidFill>
                  <a:srgbClr val="FF0000"/>
                </a:solidFill>
              </a:rPr>
              <a:t>容器不再</a:t>
            </a:r>
            <a:r>
              <a:rPr lang="zh-CN" altLang="en-US" dirty="0"/>
              <a:t>跟踪器生命周期</a:t>
            </a:r>
            <a:r>
              <a:rPr lang="zh-CN" altLang="en-US" sz="2000" dirty="0"/>
              <a:t>。</a:t>
            </a:r>
            <a:endParaRPr lang="de-DE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的生命周期</a:t>
            </a:r>
            <a:endParaRPr lang="de-DE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  <p:pic>
        <p:nvPicPr>
          <p:cNvPr id="4" name="Picture 2" descr="https://img2018.cnblogs.com/blog/1377406/201904/1377406-20190425201406388-918661075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953034"/>
            <a:ext cx="9693819" cy="40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671513" y="3143945"/>
            <a:ext cx="814387" cy="669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0" y="27622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依赖注入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243013" y="5499418"/>
            <a:ext cx="414337" cy="51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53998" y="5926119"/>
            <a:ext cx="244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让</a:t>
            </a:r>
            <a:r>
              <a:rPr lang="en-US" altLang="zh-CN" dirty="0"/>
              <a:t>Bean</a:t>
            </a:r>
            <a:r>
              <a:rPr lang="zh-CN" altLang="en-US" dirty="0"/>
              <a:t>能够调用容器提供的服务与资源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257800" y="1670368"/>
            <a:ext cx="442913" cy="485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443538" y="141319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>
                <a:solidFill>
                  <a:srgbClr val="FF0000"/>
                </a:solidFill>
              </a:rPr>
              <a:t>Before</a:t>
            </a:r>
            <a:r>
              <a:rPr lang="en-US" altLang="zh-CN" dirty="0" err="1"/>
              <a:t>Initialization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5989116" y="5755598"/>
            <a:ext cx="283097" cy="29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257800" y="6181217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>
                <a:solidFill>
                  <a:srgbClr val="FF0000"/>
                </a:solidFill>
              </a:rPr>
              <a:t>After</a:t>
            </a:r>
            <a:r>
              <a:rPr lang="en-US" altLang="zh-CN" dirty="0" err="1"/>
              <a:t>Initialization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的生命周期</a:t>
            </a:r>
            <a:endParaRPr lang="zh-CN" altLang="en-US" sz="2000" dirty="0"/>
          </a:p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的生命周期整个过程如下：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．根据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的配置情况，实例化一个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2</a:t>
            </a:r>
            <a:r>
              <a:rPr lang="zh-CN" altLang="en-US" sz="2000" dirty="0">
                <a:sym typeface="+mn-ea"/>
              </a:rPr>
              <a:t>．根据</a:t>
            </a:r>
            <a:r>
              <a:rPr lang="en-US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上下文对实例化的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进行依赖注入，即对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的属性进行初始化。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3</a:t>
            </a:r>
            <a:r>
              <a:rPr lang="zh-CN" altLang="en-US" sz="2000" dirty="0">
                <a:sym typeface="+mn-ea"/>
              </a:rPr>
              <a:t>．如果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实现了</a:t>
            </a:r>
            <a:r>
              <a:rPr lang="en-US" altLang="zh-CN" sz="2000" dirty="0" err="1">
                <a:sym typeface="+mn-ea"/>
              </a:rPr>
              <a:t>BeanName</a:t>
            </a:r>
            <a:r>
              <a:rPr lang="en-US" altLang="zh-CN" sz="2000" dirty="0" err="1">
                <a:solidFill>
                  <a:srgbClr val="FF0000"/>
                </a:solidFill>
                <a:sym typeface="+mn-ea"/>
              </a:rPr>
              <a:t>Aware</a:t>
            </a:r>
            <a:r>
              <a:rPr lang="zh-CN" altLang="en-US" sz="2000" dirty="0">
                <a:sym typeface="+mn-ea"/>
              </a:rPr>
              <a:t>接口，将调用它实现的</a:t>
            </a:r>
            <a:r>
              <a:rPr lang="en-US" altLang="zh-CN" sz="2000" dirty="0" err="1">
                <a:sym typeface="+mn-ea"/>
              </a:rPr>
              <a:t>setBeanName</a:t>
            </a:r>
            <a:r>
              <a:rPr lang="en-US" altLang="zh-CN" sz="2000" dirty="0">
                <a:sym typeface="+mn-ea"/>
              </a:rPr>
              <a:t>(String </a:t>
            </a:r>
            <a:r>
              <a:rPr lang="en-US" altLang="zh-CN" sz="2000" dirty="0" err="1">
                <a:sym typeface="+mn-ea"/>
              </a:rPr>
              <a:t>beanId</a:t>
            </a:r>
            <a:r>
              <a:rPr lang="en-US" altLang="zh-CN" sz="2000" dirty="0">
                <a:sym typeface="+mn-ea"/>
              </a:rPr>
              <a:t>)</a:t>
            </a:r>
            <a:r>
              <a:rPr lang="zh-CN" altLang="en-US" sz="2000" dirty="0">
                <a:sym typeface="+mn-ea"/>
              </a:rPr>
              <a:t>方法，此处参数传递的是</a:t>
            </a:r>
            <a:r>
              <a:rPr lang="en-US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配置文件中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的</a:t>
            </a:r>
            <a:r>
              <a:rPr lang="en-US" altLang="zh-CN" sz="2000" dirty="0">
                <a:sym typeface="+mn-ea"/>
              </a:rPr>
              <a:t>ID</a:t>
            </a:r>
            <a:r>
              <a:rPr lang="zh-CN" altLang="en-US" sz="2000" dirty="0">
                <a:sym typeface="+mn-ea"/>
              </a:rPr>
              <a:t>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4</a:t>
            </a:r>
            <a:r>
              <a:rPr lang="zh-CN" altLang="en-US" sz="2000" dirty="0">
                <a:sym typeface="+mn-ea"/>
              </a:rPr>
              <a:t>．如果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实现了</a:t>
            </a:r>
            <a:r>
              <a:rPr lang="en-US" altLang="zh-CN" sz="2000" dirty="0" err="1">
                <a:sym typeface="+mn-ea"/>
              </a:rPr>
              <a:t>BeanFactory</a:t>
            </a:r>
            <a:r>
              <a:rPr lang="en-US" altLang="zh-CN" sz="2000" dirty="0" err="1">
                <a:solidFill>
                  <a:srgbClr val="FF0000"/>
                </a:solidFill>
                <a:sym typeface="+mn-ea"/>
              </a:rPr>
              <a:t>Aware</a:t>
            </a:r>
            <a:r>
              <a:rPr lang="zh-CN" altLang="en-US" sz="2000" dirty="0">
                <a:sym typeface="+mn-ea"/>
              </a:rPr>
              <a:t>接口，将调用它实现的</a:t>
            </a:r>
            <a:r>
              <a:rPr lang="en-US" altLang="zh-CN" sz="2000" dirty="0" err="1">
                <a:sym typeface="+mn-ea"/>
              </a:rPr>
              <a:t>setBeanFactory</a:t>
            </a:r>
            <a:r>
              <a:rPr lang="en-US" altLang="zh-CN" sz="2000" dirty="0">
                <a:sym typeface="+mn-ea"/>
              </a:rPr>
              <a:t>()</a:t>
            </a:r>
            <a:r>
              <a:rPr lang="zh-CN" altLang="en-US" sz="2000" dirty="0">
                <a:sym typeface="+mn-ea"/>
              </a:rPr>
              <a:t>方法，此处参数传递的是当前</a:t>
            </a:r>
            <a:r>
              <a:rPr lang="en-US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工厂实例的引用。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5</a:t>
            </a:r>
            <a:r>
              <a:rPr lang="zh-CN" altLang="en-US" sz="2000" dirty="0">
                <a:sym typeface="+mn-ea"/>
              </a:rPr>
              <a:t>．如果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实现了</a:t>
            </a:r>
            <a:r>
              <a:rPr lang="en-US" altLang="zh-CN" sz="2000" dirty="0" err="1">
                <a:sym typeface="+mn-ea"/>
              </a:rPr>
              <a:t>ApplicationContext</a:t>
            </a:r>
            <a:r>
              <a:rPr lang="en-US" altLang="zh-CN" sz="2000" dirty="0" err="1">
                <a:solidFill>
                  <a:srgbClr val="FF0000"/>
                </a:solidFill>
                <a:sym typeface="+mn-ea"/>
              </a:rPr>
              <a:t>Aware</a:t>
            </a:r>
            <a:r>
              <a:rPr lang="zh-CN" altLang="en-US" sz="2000" dirty="0">
                <a:sym typeface="+mn-ea"/>
              </a:rPr>
              <a:t>接口，将调用它实现的</a:t>
            </a:r>
            <a:r>
              <a:rPr lang="en-US" altLang="zh-CN" sz="2000" dirty="0" err="1">
                <a:sym typeface="+mn-ea"/>
              </a:rPr>
              <a:t>setApplicationContext</a:t>
            </a:r>
            <a:r>
              <a:rPr lang="en-US" altLang="zh-CN" sz="2000" dirty="0">
                <a:sym typeface="+mn-ea"/>
              </a:rPr>
              <a:t>(</a:t>
            </a:r>
            <a:r>
              <a:rPr lang="en-US" altLang="zh-CN" sz="2000" dirty="0" err="1">
                <a:sym typeface="+mn-ea"/>
              </a:rPr>
              <a:t>ApplicationContext</a:t>
            </a:r>
            <a:r>
              <a:rPr lang="en-US" altLang="zh-CN" sz="2000" dirty="0">
                <a:sym typeface="+mn-ea"/>
              </a:rPr>
              <a:t>)</a:t>
            </a:r>
            <a:r>
              <a:rPr lang="zh-CN" altLang="en-US" sz="2000" dirty="0">
                <a:sym typeface="+mn-ea"/>
              </a:rPr>
              <a:t>方法，此处参数传递的是</a:t>
            </a:r>
            <a:r>
              <a:rPr lang="en-US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上下文实例的引用。</a:t>
            </a:r>
            <a:endParaRPr lang="de-DE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的生命周期</a:t>
            </a:r>
            <a:endParaRPr lang="zh-CN" altLang="en-US" sz="2000" dirty="0"/>
          </a:p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的生命周期整个过程如下：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6</a:t>
            </a:r>
            <a:r>
              <a:rPr lang="zh-CN" altLang="en-US" sz="2000" dirty="0">
                <a:sym typeface="+mn-ea"/>
              </a:rPr>
              <a:t>．如果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实现了</a:t>
            </a:r>
            <a:r>
              <a:rPr lang="en-US" altLang="zh-CN" sz="2000" dirty="0" err="1">
                <a:sym typeface="+mn-ea"/>
              </a:rPr>
              <a:t>BeanPostProcessor</a:t>
            </a:r>
            <a:r>
              <a:rPr lang="zh-CN" altLang="en-US" sz="2000" dirty="0">
                <a:sym typeface="+mn-ea"/>
              </a:rPr>
              <a:t>接口（ 在实例化和依赖注入完毕后，调用初始化方法的前后添加自己的逻辑），将调用预初始化方法</a:t>
            </a:r>
            <a:r>
              <a:rPr lang="en-US" altLang="zh-CN" sz="2000" dirty="0" err="1">
                <a:sym typeface="+mn-ea"/>
              </a:rPr>
              <a:t>postProcess</a:t>
            </a:r>
            <a:r>
              <a:rPr lang="en-US" altLang="zh-CN" sz="2000" dirty="0" err="1">
                <a:solidFill>
                  <a:srgbClr val="FF0000"/>
                </a:solidFill>
                <a:sym typeface="+mn-ea"/>
              </a:rPr>
              <a:t>Before</a:t>
            </a:r>
            <a:r>
              <a:rPr lang="en-US" altLang="zh-CN" sz="2000" dirty="0" err="1">
                <a:sym typeface="+mn-ea"/>
              </a:rPr>
              <a:t>Initialization</a:t>
            </a:r>
            <a:r>
              <a:rPr lang="en-US" altLang="zh-CN" sz="2000" dirty="0">
                <a:sym typeface="+mn-ea"/>
              </a:rPr>
              <a:t>(Object </a:t>
            </a:r>
            <a:r>
              <a:rPr lang="en-US" altLang="zh-CN" sz="2000" dirty="0" err="1">
                <a:sym typeface="+mn-ea"/>
              </a:rPr>
              <a:t>obj</a:t>
            </a:r>
            <a:r>
              <a:rPr lang="en-US" altLang="zh-CN" sz="2000" dirty="0">
                <a:sym typeface="+mn-ea"/>
              </a:rPr>
              <a:t>, String s)</a:t>
            </a:r>
            <a:r>
              <a:rPr lang="zh-CN" altLang="en-US" sz="2000" dirty="0">
                <a:sym typeface="+mn-ea"/>
              </a:rPr>
              <a:t>对</a:t>
            </a:r>
            <a:r>
              <a:rPr lang="en-US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进行操作。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7</a:t>
            </a:r>
            <a:r>
              <a:rPr lang="zh-CN" altLang="en-US" sz="2000" dirty="0">
                <a:sym typeface="+mn-ea"/>
              </a:rPr>
              <a:t>．如果</a:t>
            </a:r>
            <a:r>
              <a:rPr lang="de-DE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实现了</a:t>
            </a:r>
            <a:r>
              <a:rPr lang="de-DE" altLang="zh-CN" sz="2000" dirty="0">
                <a:sym typeface="+mn-ea"/>
              </a:rPr>
              <a:t>InitializingBean</a:t>
            </a:r>
            <a:r>
              <a:rPr lang="zh-CN" altLang="en-US" sz="2000" dirty="0">
                <a:sym typeface="+mn-ea"/>
              </a:rPr>
              <a:t>接口，将调用</a:t>
            </a:r>
            <a:r>
              <a:rPr lang="de-DE" altLang="zh-CN" sz="2000" dirty="0">
                <a:sym typeface="+mn-ea"/>
              </a:rPr>
              <a:t>afterPropertiesSet()</a:t>
            </a:r>
            <a:r>
              <a:rPr lang="zh-CN" altLang="en-US" sz="2000" dirty="0">
                <a:sym typeface="+mn-ea"/>
              </a:rPr>
              <a:t>方法。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8</a:t>
            </a:r>
            <a:r>
              <a:rPr lang="zh-CN" altLang="en-US" sz="2000" dirty="0">
                <a:sym typeface="+mn-ea"/>
              </a:rPr>
              <a:t>．如果</a:t>
            </a:r>
            <a:r>
              <a:rPr lang="de-DE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在</a:t>
            </a:r>
            <a:r>
              <a:rPr lang="de-DE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配置文件中配置了</a:t>
            </a:r>
            <a:r>
              <a:rPr lang="de-DE" altLang="zh-CN" sz="2000" dirty="0">
                <a:sym typeface="+mn-ea"/>
              </a:rPr>
              <a:t>init-method</a:t>
            </a:r>
            <a:r>
              <a:rPr lang="zh-CN" altLang="en-US" sz="2000" dirty="0">
                <a:sym typeface="+mn-ea"/>
              </a:rPr>
              <a:t>属性，将自动调用其配置的初始化方法。</a:t>
            </a:r>
            <a:endParaRPr lang="zh-CN" altLang="en-US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9</a:t>
            </a:r>
            <a:r>
              <a:rPr lang="zh-CN" altLang="en-US" sz="2000" dirty="0">
                <a:sym typeface="+mn-ea"/>
              </a:rPr>
              <a:t>．如果</a:t>
            </a:r>
            <a:r>
              <a:rPr lang="de-DE" altLang="zh-CN" sz="2000" dirty="0">
                <a:sym typeface="+mn-ea"/>
              </a:rPr>
              <a:t>Bean</a:t>
            </a:r>
            <a:r>
              <a:rPr lang="zh-CN" altLang="en-US" sz="2000" dirty="0">
                <a:sym typeface="+mn-ea"/>
              </a:rPr>
              <a:t>关联了</a:t>
            </a:r>
            <a:r>
              <a:rPr lang="de-DE" altLang="zh-CN" sz="2000" dirty="0">
                <a:sym typeface="+mn-ea"/>
              </a:rPr>
              <a:t>BeanPostProcessor</a:t>
            </a:r>
            <a:r>
              <a:rPr lang="zh-CN" altLang="en-US" sz="2000" dirty="0">
                <a:sym typeface="+mn-ea"/>
              </a:rPr>
              <a:t>接口，将调用</a:t>
            </a:r>
            <a:r>
              <a:rPr lang="de-DE" altLang="zh-CN" sz="2000" dirty="0">
                <a:sym typeface="+mn-ea"/>
              </a:rPr>
              <a:t>postProcess</a:t>
            </a:r>
            <a:r>
              <a:rPr lang="de-DE" altLang="zh-CN" sz="2000" dirty="0">
                <a:solidFill>
                  <a:srgbClr val="FF0000"/>
                </a:solidFill>
                <a:sym typeface="+mn-ea"/>
              </a:rPr>
              <a:t>After</a:t>
            </a:r>
            <a:r>
              <a:rPr lang="de-DE" altLang="zh-CN" sz="2000" dirty="0">
                <a:sym typeface="+mn-ea"/>
              </a:rPr>
              <a:t>Initialization(Object obj, String s)</a:t>
            </a:r>
            <a:r>
              <a:rPr lang="zh-CN" altLang="en-US" sz="2000" dirty="0">
                <a:sym typeface="+mn-ea"/>
              </a:rPr>
              <a:t>方法。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以上工作（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至</a:t>
            </a:r>
            <a:r>
              <a:rPr lang="en-US" altLang="zh-CN" sz="2000" dirty="0">
                <a:sym typeface="+mn-ea"/>
              </a:rPr>
              <a:t>9</a:t>
            </a:r>
            <a:r>
              <a:rPr lang="zh-CN" altLang="en-US" sz="2000" dirty="0">
                <a:sym typeface="+mn-ea"/>
              </a:rPr>
              <a:t>）完成以后就可以使用该</a:t>
            </a:r>
            <a:r>
              <a:rPr lang="en-US" altLang="zh-CN" sz="2000" dirty="0">
                <a:sym typeface="+mn-ea"/>
              </a:rPr>
              <a:t>Bean</a:t>
            </a:r>
            <a:endParaRPr lang="de-DE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2445" y="1316355"/>
            <a:ext cx="462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ioc-aop-demo</a:t>
            </a:r>
            <a:endParaRPr lang="en-US" altLang="zh-CN">
              <a:sym typeface="+mn-ea"/>
              <a:hlinkClick r:id="rId1" action="ppaction://hlinkfile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" y="1776730"/>
            <a:ext cx="9008745" cy="4937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870" y="2383790"/>
            <a:ext cx="358013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79089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第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章  </a:t>
            </a:r>
            <a:r>
              <a:rPr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Spring开发框架基本原理与补充内容</a:t>
            </a:r>
            <a:endParaRPr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917577" y="1395415"/>
            <a:ext cx="6201027" cy="463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9.1 Spring Core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lvl="1"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   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9.1.1 IoC</a:t>
            </a:r>
            <a:r>
              <a:rPr lang="en-US" altLang="zh-CN" sz="2000" dirty="0">
                <a:sym typeface="+mn-ea"/>
              </a:rPr>
              <a:t> (</a:t>
            </a:r>
            <a:r>
              <a:rPr lang="zh-CN" altLang="en-US" sz="2000" dirty="0">
                <a:sym typeface="+mn-ea"/>
              </a:rPr>
              <a:t>控制反转</a:t>
            </a:r>
            <a:r>
              <a:rPr lang="en-US" altLang="zh-CN" sz="2000" dirty="0">
                <a:sym typeface="+mn-ea"/>
              </a:rPr>
              <a:t>)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lvl="1" algn="l" defTabSz="913765" eaLnBrk="1" hangingPunct="1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       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9.1.2 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AOP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(</a:t>
            </a:r>
            <a:r>
              <a:rPr lang="zh-CN" altLang="en-US" sz="2000" dirty="0">
                <a:sym typeface="+mn-ea"/>
              </a:rPr>
              <a:t>面向切面编程</a:t>
            </a:r>
            <a:r>
              <a:rPr lang="en-US" altLang="zh-CN" sz="2000" dirty="0">
                <a:sym typeface="+mn-ea"/>
              </a:rPr>
              <a:t>)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9.2 Spring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Boot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lvl="1"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宋体" pitchFamily="2" charset="-122"/>
                <a:cs typeface="+mn-ea"/>
                <a:sym typeface="+mn-ea"/>
              </a:rPr>
              <a:t>   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9.2.1 启动流程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0" lvl="1"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       </a:t>
            </a:r>
            <a:r>
              <a:rPr lang="zh-CN" altLang="en-US" sz="2000" b="0" dirty="0">
                <a:solidFill>
                  <a:schemeClr val="tx1"/>
                </a:solidFill>
                <a:sym typeface="+mn-ea"/>
              </a:rPr>
              <a:t>9.2.2 配置文件</a:t>
            </a:r>
            <a:endParaRPr lang="zh-CN" altLang="en-US" sz="2000" b="0" dirty="0">
              <a:solidFill>
                <a:schemeClr val="tx1"/>
              </a:solidFill>
              <a:latin typeface="+mn-ea"/>
              <a:ea typeface="宋体" pitchFamily="2" charset="-122"/>
              <a:cs typeface="+mn-ea"/>
              <a:sym typeface="+mn-ea"/>
            </a:endParaRPr>
          </a:p>
          <a:p>
            <a:pPr marL="0" lvl="1"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      </a:t>
            </a:r>
            <a:r>
              <a:rPr lang="en-US" altLang="zh-CN" sz="2000" dirty="0">
                <a:solidFill>
                  <a:schemeClr val="tx1"/>
                </a:solidFill>
              </a:rPr>
              <a:t>9.2.3 </a:t>
            </a:r>
            <a:r>
              <a:rPr lang="zh-CN" altLang="en-US" sz="2000" dirty="0">
                <a:solidFill>
                  <a:schemeClr val="tx1"/>
                </a:solidFill>
              </a:rPr>
              <a:t>异步任务与计划任务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0" lvl="1"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      </a:t>
            </a:r>
            <a:r>
              <a:rPr lang="en-US" altLang="zh-CN" sz="2000" dirty="0">
                <a:solidFill>
                  <a:schemeClr val="tx1"/>
                </a:solidFill>
              </a:rPr>
              <a:t>9.2.4 </a:t>
            </a:r>
            <a:r>
              <a:rPr lang="zh-CN" altLang="en-US" sz="2000" dirty="0">
                <a:solidFill>
                  <a:schemeClr val="tx1"/>
                </a:solidFill>
              </a:rPr>
              <a:t>应用监控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812" y="1620488"/>
            <a:ext cx="1905000" cy="482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73164" y="2201515"/>
            <a:ext cx="2684606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altLang="zh-CN" sz="2000" b="1" dirty="0">
                <a:solidFill>
                  <a:srgbClr val="191E1E"/>
                </a:solidFill>
                <a:latin typeface="Metropolis"/>
              </a:rPr>
              <a:t>Spring makes Java</a:t>
            </a:r>
            <a:endParaRPr lang="en-GB" altLang="zh-CN" sz="2000" b="1" dirty="0">
              <a:solidFill>
                <a:srgbClr val="191E1E"/>
              </a:solidFill>
              <a:latin typeface="Metropolis"/>
            </a:endParaRPr>
          </a:p>
          <a:p>
            <a:pPr marL="457200" lvl="1" indent="-254000" latinLnBrk="0">
              <a:lnSpc>
                <a:spcPct val="200000"/>
              </a:lnSpc>
              <a:buFont typeface="Arial" panose="020B060402020202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200" checksum="2975741746"/>
                </a:ext>
              </a:extLst>
            </a:pPr>
            <a:r>
              <a:rPr lang="en-US" altLang="en-GB" sz="2000" dirty="0">
                <a:solidFill>
                  <a:srgbClr val="191E1E"/>
                </a:solidFill>
                <a:latin typeface="Metropolis"/>
              </a:rPr>
              <a:t>S</a:t>
            </a:r>
            <a:r>
              <a:rPr lang="en-GB" altLang="zh-CN" sz="2000" dirty="0">
                <a:solidFill>
                  <a:srgbClr val="191E1E"/>
                </a:solidFill>
                <a:latin typeface="Metropolis"/>
              </a:rPr>
              <a:t>imple.</a:t>
            </a:r>
            <a:endParaRPr lang="en-GB" altLang="zh-CN" sz="2000" dirty="0">
              <a:solidFill>
                <a:srgbClr val="191E1E"/>
              </a:solidFill>
              <a:latin typeface="Metropolis"/>
            </a:endParaRPr>
          </a:p>
          <a:p>
            <a:pPr marL="457200" lvl="1" indent="-254000" latinLnBrk="0">
              <a:lnSpc>
                <a:spcPct val="200000"/>
              </a:lnSpc>
              <a:buFont typeface="Arial" panose="020B060402020202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200" checksum="2975741746"/>
                </a:ext>
              </a:extLst>
            </a:pPr>
            <a:r>
              <a:rPr lang="zh-CN" altLang="en-US" sz="2000" dirty="0">
                <a:solidFill>
                  <a:srgbClr val="191E1E"/>
                </a:solidFill>
                <a:latin typeface="Metropolis"/>
              </a:rPr>
              <a:t> </a:t>
            </a:r>
            <a:r>
              <a:rPr lang="en-US" altLang="en-GB" sz="2000" dirty="0">
                <a:solidFill>
                  <a:srgbClr val="191E1E"/>
                </a:solidFill>
                <a:latin typeface="Metropolis"/>
              </a:rPr>
              <a:t>M</a:t>
            </a:r>
            <a:r>
              <a:rPr lang="en-GB" altLang="zh-CN" sz="2000" dirty="0">
                <a:solidFill>
                  <a:srgbClr val="191E1E"/>
                </a:solidFill>
                <a:latin typeface="Metropolis"/>
              </a:rPr>
              <a:t>odern.</a:t>
            </a:r>
            <a:endParaRPr lang="en-GB" altLang="zh-CN" sz="2000" dirty="0">
              <a:solidFill>
                <a:srgbClr val="191E1E"/>
              </a:solidFill>
              <a:latin typeface="Metropolis"/>
            </a:endParaRPr>
          </a:p>
          <a:p>
            <a:pPr marL="457200" lvl="1" indent="-254000" latinLnBrk="0">
              <a:lnSpc>
                <a:spcPct val="200000"/>
              </a:lnSpc>
              <a:buFont typeface="Arial" panose="020B060402020202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200" checksum="2975741746"/>
                </a:ext>
              </a:extLst>
            </a:pPr>
            <a:r>
              <a:rPr lang="zh-CN" altLang="en-US" sz="2000" dirty="0">
                <a:solidFill>
                  <a:srgbClr val="191E1E"/>
                </a:solidFill>
                <a:latin typeface="Metropolis"/>
              </a:rPr>
              <a:t> </a:t>
            </a:r>
            <a:r>
              <a:rPr lang="en-US" altLang="en-GB" sz="2000" dirty="0">
                <a:solidFill>
                  <a:srgbClr val="191E1E"/>
                </a:solidFill>
                <a:latin typeface="Metropolis"/>
              </a:rPr>
              <a:t>P</a:t>
            </a:r>
            <a:r>
              <a:rPr lang="en-GB" altLang="zh-CN" sz="2000" dirty="0">
                <a:solidFill>
                  <a:srgbClr val="191E1E"/>
                </a:solidFill>
                <a:latin typeface="Metropolis"/>
              </a:rPr>
              <a:t>roductive.</a:t>
            </a:r>
            <a:endParaRPr lang="en-GB" altLang="zh-CN" sz="2000" dirty="0">
              <a:solidFill>
                <a:srgbClr val="191E1E"/>
              </a:solidFill>
              <a:latin typeface="Metropolis"/>
            </a:endParaRPr>
          </a:p>
          <a:p>
            <a:pPr marL="457200" lvl="1" indent="-254000" latinLnBrk="0">
              <a:lnSpc>
                <a:spcPct val="200000"/>
              </a:lnSpc>
              <a:buFont typeface="Arial" panose="020B060402020202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200" checksum="2975741746"/>
                </a:ext>
              </a:extLst>
            </a:pPr>
            <a:r>
              <a:rPr lang="zh-CN" altLang="en-US" sz="2000" dirty="0">
                <a:solidFill>
                  <a:srgbClr val="191E1E"/>
                </a:solidFill>
                <a:latin typeface="Metropolis"/>
              </a:rPr>
              <a:t> </a:t>
            </a:r>
            <a:r>
              <a:rPr lang="en-US" altLang="en-GB" sz="2000" dirty="0">
                <a:solidFill>
                  <a:srgbClr val="191E1E"/>
                </a:solidFill>
                <a:latin typeface="Metropolis"/>
              </a:rPr>
              <a:t>R</a:t>
            </a:r>
            <a:r>
              <a:rPr lang="en-GB" altLang="zh-CN" sz="2000" dirty="0">
                <a:solidFill>
                  <a:srgbClr val="191E1E"/>
                </a:solidFill>
                <a:latin typeface="Metropolis"/>
              </a:rPr>
              <a:t>eactive.</a:t>
            </a:r>
            <a:endParaRPr lang="en-GB" altLang="zh-CN" sz="2000" dirty="0">
              <a:solidFill>
                <a:srgbClr val="191E1E"/>
              </a:solidFill>
              <a:latin typeface="Metropolis"/>
            </a:endParaRPr>
          </a:p>
          <a:p>
            <a:pPr marL="457200" lvl="1" indent="-254000" latinLnBrk="0">
              <a:lnSpc>
                <a:spcPct val="200000"/>
              </a:lnSpc>
              <a:buFont typeface="Arial" panose="020B060402020202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100" checksum="256801744"/>
                  <wpsdc:marlchars xmlns:wpsdc="http://www.wps.cn/officeDocument/2017/drawingmlCustomData" val="200" checksum="2975741746"/>
                </a:ext>
              </a:extLst>
            </a:pPr>
            <a:r>
              <a:rPr lang="zh-CN" altLang="en-US" sz="2000" dirty="0">
                <a:solidFill>
                  <a:srgbClr val="191E1E"/>
                </a:solidFill>
                <a:latin typeface="Metropolis"/>
              </a:rPr>
              <a:t> </a:t>
            </a:r>
            <a:r>
              <a:rPr lang="en-US" altLang="en-GB" sz="2000" dirty="0">
                <a:solidFill>
                  <a:srgbClr val="191E1E"/>
                </a:solidFill>
                <a:latin typeface="Metropolis"/>
              </a:rPr>
              <a:t>C</a:t>
            </a:r>
            <a:r>
              <a:rPr lang="en-GB" altLang="zh-CN" sz="2000" dirty="0">
                <a:solidFill>
                  <a:srgbClr val="191E1E"/>
                </a:solidFill>
                <a:latin typeface="Metropolis"/>
              </a:rPr>
              <a:t>loud-ready</a:t>
            </a:r>
            <a:endParaRPr lang="en-GB" altLang="zh-CN" sz="2000" b="0" i="0" dirty="0">
              <a:solidFill>
                <a:srgbClr val="191E1E"/>
              </a:solidFill>
              <a:effectLst/>
              <a:latin typeface="Metropolis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2445" y="1316355"/>
            <a:ext cx="462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ioc-aop-demo</a:t>
            </a:r>
            <a:endParaRPr lang="en-US" altLang="zh-CN">
              <a:sym typeface="+mn-ea"/>
              <a:hlinkClick r:id="rId1" action="ppaction://hlinkfile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910715"/>
            <a:ext cx="9752330" cy="43586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51736" y="2352896"/>
            <a:ext cx="3027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对构造函数注解</a:t>
            </a:r>
            <a:r>
              <a:rPr lang="en-US" altLang="zh-CN" sz="1600" dirty="0">
                <a:solidFill>
                  <a:srgbClr val="FF0000"/>
                </a:solidFill>
              </a:rPr>
              <a:t>@Autowired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endParaRPr lang="zh-CN" altLang="en-US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只有一个构造函数时还可以省略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2445" y="1316355"/>
            <a:ext cx="462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ioc-aop-demo</a:t>
            </a:r>
            <a:endParaRPr lang="en-US" altLang="zh-CN">
              <a:sym typeface="+mn-ea"/>
              <a:hlinkClick r:id="rId1" action="ppaction://hlinkfile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" y="1941195"/>
            <a:ext cx="10861040" cy="3683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7265" y="5925185"/>
            <a:ext cx="963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实现了</a:t>
            </a:r>
            <a:r>
              <a:rPr lang="en-US" altLang="zh-CN"/>
              <a:t>BeanNameAware</a:t>
            </a:r>
            <a:r>
              <a:rPr lang="zh-CN" altLang="en-US"/>
              <a:t>接口，</a:t>
            </a:r>
            <a:r>
              <a:rPr lang="en-US" altLang="zh-CN"/>
              <a:t>Override</a:t>
            </a:r>
            <a:r>
              <a:rPr lang="zh-CN" altLang="en-US"/>
              <a:t>了</a:t>
            </a:r>
            <a:r>
              <a:rPr lang="en-US" altLang="zh-CN"/>
              <a:t>setBeanName</a:t>
            </a:r>
            <a:r>
              <a:rPr lang="zh-CN" altLang="en-US"/>
              <a:t>方法，将会在容器创建此</a:t>
            </a:r>
            <a:r>
              <a:rPr lang="en-US" altLang="zh-CN"/>
              <a:t>Bean</a:t>
            </a:r>
            <a:r>
              <a:rPr lang="zh-CN" altLang="en-US"/>
              <a:t>时调用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2445" y="1316355"/>
            <a:ext cx="462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ioc-aop-demo</a:t>
            </a:r>
            <a:endParaRPr lang="en-US" altLang="zh-CN">
              <a:sym typeface="+mn-ea"/>
              <a:hlinkClick r:id="rId1" action="ppaction://hlinkfile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2032000"/>
            <a:ext cx="11322685" cy="12007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59555" y="60617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项目启动日志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3362325"/>
            <a:ext cx="5421630" cy="80772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 flipV="1">
            <a:off x="5287645" y="3570605"/>
            <a:ext cx="1501775" cy="239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789420" y="3488055"/>
            <a:ext cx="5130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实例化</a:t>
            </a:r>
            <a:r>
              <a:rPr lang="en-US" altLang="zh-CN"/>
              <a:t>bean</a:t>
            </a:r>
            <a:r>
              <a:rPr lang="zh-CN" altLang="en-US"/>
              <a:t>时调用</a:t>
            </a:r>
            <a:r>
              <a:rPr lang="en-US" altLang="zh-CN"/>
              <a:t>Aware</a:t>
            </a:r>
            <a:r>
              <a:rPr lang="zh-CN" altLang="en-US"/>
              <a:t>接口方法（前提是</a:t>
            </a:r>
            <a:r>
              <a:rPr lang="en-US" altLang="zh-CN"/>
              <a:t>bean</a:t>
            </a:r>
            <a:r>
              <a:rPr lang="zh-CN" altLang="en-US"/>
              <a:t>实现了</a:t>
            </a:r>
            <a:r>
              <a:rPr lang="en-US" altLang="zh-CN"/>
              <a:t>Aware</a:t>
            </a:r>
            <a:r>
              <a:rPr lang="zh-CN" altLang="en-US"/>
              <a:t>接口）</a:t>
            </a:r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85" y="4299585"/>
            <a:ext cx="11123295" cy="10248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2445" y="1316355"/>
            <a:ext cx="462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ioc-aop-demo</a:t>
            </a:r>
            <a:endParaRPr lang="en-US" altLang="zh-CN">
              <a:sym typeface="+mn-ea"/>
              <a:hlinkClick r:id="rId1" action="ppaction://hlinkfile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2032000"/>
            <a:ext cx="3949700" cy="135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190" y="3536950"/>
            <a:ext cx="4348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连续刷新三次</a:t>
            </a:r>
            <a:r>
              <a:rPr lang="en-US" altLang="zh-CN"/>
              <a:t>http://127.0.0.1:8080/save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从而触发调用</a:t>
            </a:r>
            <a:r>
              <a:rPr lang="en-US" altLang="zh-CN"/>
              <a:t>controller</a:t>
            </a:r>
            <a:r>
              <a:rPr lang="zh-CN" altLang="en-US"/>
              <a:t>中的</a:t>
            </a:r>
            <a:r>
              <a:rPr lang="en-US" altLang="zh-CN"/>
              <a:t>save</a:t>
            </a:r>
            <a:r>
              <a:rPr lang="zh-CN" altLang="en-US"/>
              <a:t>方法三次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30" y="1941195"/>
            <a:ext cx="7376795" cy="31197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487545" y="5317490"/>
            <a:ext cx="7625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观察控制台输出，可以确定处理三次请求的</a:t>
            </a:r>
            <a:r>
              <a:rPr lang="en-US" altLang="zh-CN"/>
              <a:t>testController Bean</a:t>
            </a:r>
            <a:r>
              <a:rPr lang="zh-CN" altLang="en-US"/>
              <a:t>为同一实例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2445" y="1316355"/>
            <a:ext cx="462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ioc-aop-demo</a:t>
            </a:r>
            <a:endParaRPr lang="en-US" altLang="zh-CN">
              <a:sym typeface="+mn-ea"/>
              <a:hlinkClick r:id="rId1" action="ppaction://hlinkfile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3872230"/>
            <a:ext cx="3949700" cy="135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2875" y="5060950"/>
            <a:ext cx="43719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给</a:t>
            </a:r>
            <a:r>
              <a:rPr lang="en-US" altLang="zh-CN"/>
              <a:t>TestController</a:t>
            </a:r>
            <a:r>
              <a:rPr lang="zh-CN" altLang="en-US"/>
              <a:t>设置@Scope("prototype")后重启应用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zh-CN" altLang="en-US"/>
              <a:t>连续刷新三次</a:t>
            </a:r>
            <a:r>
              <a:rPr lang="en-US" altLang="zh-CN"/>
              <a:t>http://127.0.0.1:8080/save</a:t>
            </a:r>
            <a:endParaRPr lang="en-US" altLang="zh-CN"/>
          </a:p>
          <a:p>
            <a:pPr algn="l">
              <a:lnSpc>
                <a:spcPct val="150000"/>
              </a:lnSpc>
            </a:pPr>
            <a:r>
              <a:rPr lang="zh-CN" altLang="en-US"/>
              <a:t>从而触发调用</a:t>
            </a:r>
            <a:r>
              <a:rPr lang="en-US" altLang="zh-CN"/>
              <a:t>controller</a:t>
            </a:r>
            <a:r>
              <a:rPr lang="zh-CN" altLang="en-US"/>
              <a:t>中的</a:t>
            </a:r>
            <a:r>
              <a:rPr lang="en-US" altLang="zh-CN"/>
              <a:t>save</a:t>
            </a:r>
            <a:r>
              <a:rPr lang="zh-CN" altLang="en-US"/>
              <a:t>方法三次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487545" y="5317490"/>
            <a:ext cx="7559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观察控制台输出，可以确定处理三次请求的</a:t>
            </a:r>
            <a:r>
              <a:rPr lang="en-US" altLang="zh-CN"/>
              <a:t>testController Bean</a:t>
            </a:r>
            <a:r>
              <a:rPr lang="zh-CN" altLang="en-US"/>
              <a:t>为三个不同实例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2250440"/>
            <a:ext cx="3528695" cy="1358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725" y="2032635"/>
            <a:ext cx="7318375" cy="30968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0473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基于注解的配置方式：</a:t>
            </a:r>
            <a:endParaRPr lang="en-US" altLang="zh-CN" sz="2000" dirty="0">
              <a:sym typeface="+mn-ea"/>
            </a:endParaRPr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声明</a:t>
            </a:r>
            <a:r>
              <a:rPr lang="en-US" altLang="zh-CN" dirty="0">
                <a:solidFill>
                  <a:srgbClr val="FF0000"/>
                </a:solidFill>
              </a:rPr>
              <a:t>Bean</a:t>
            </a:r>
            <a:r>
              <a:rPr lang="zh-CN" altLang="en-US" dirty="0">
                <a:solidFill>
                  <a:srgbClr val="FF0000"/>
                </a:solidFill>
              </a:rPr>
              <a:t>的注解</a:t>
            </a:r>
            <a:r>
              <a:rPr lang="zh-CN" altLang="en-US" dirty="0"/>
              <a:t>：主要有以下四种，表示注解的是一个组件对象（</a:t>
            </a:r>
            <a:r>
              <a:rPr lang="en-US" altLang="zh-CN" dirty="0"/>
              <a:t>Bean</a:t>
            </a:r>
            <a:r>
              <a:rPr lang="zh-CN" altLang="en-US" dirty="0"/>
              <a:t>），四种注解功能相同，仅有语义区别，建议按</a:t>
            </a:r>
            <a:r>
              <a:rPr lang="en-US" altLang="zh-CN" dirty="0"/>
              <a:t>Bean</a:t>
            </a:r>
            <a:r>
              <a:rPr lang="zh-CN" altLang="en-US" dirty="0"/>
              <a:t>的作用使用更准确的注解。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@Component</a:t>
            </a:r>
            <a:r>
              <a:rPr lang="zh-CN" altLang="en-US" dirty="0"/>
              <a:t>，通用注解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@Repository</a:t>
            </a:r>
            <a:r>
              <a:rPr lang="zh-CN" altLang="en-US" dirty="0"/>
              <a:t>，注解数据访问层</a:t>
            </a:r>
            <a:r>
              <a:rPr lang="en-US" altLang="zh-CN" dirty="0"/>
              <a:t>Bean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@Service</a:t>
            </a:r>
            <a:r>
              <a:rPr lang="zh-CN" altLang="en-US" dirty="0"/>
              <a:t>，注解业务逻辑层</a:t>
            </a:r>
            <a:r>
              <a:rPr lang="en-US" altLang="zh-CN" dirty="0"/>
              <a:t>Bean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@Controller</a:t>
            </a:r>
            <a:r>
              <a:rPr lang="zh-CN" altLang="en-US" dirty="0"/>
              <a:t>，注解控制器层</a:t>
            </a:r>
            <a:r>
              <a:rPr lang="en-US" altLang="zh-CN" dirty="0"/>
              <a:t>Bean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4778" y="3255429"/>
            <a:ext cx="6251326" cy="2562480"/>
          </a:xfrm>
          <a:prstGeom prst="rect">
            <a:avLst/>
          </a:prstGeom>
        </p:spPr>
      </p:pic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04734" cy="292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基于注解的配置方式：</a:t>
            </a:r>
            <a:endParaRPr lang="en-US" altLang="zh-CN" sz="2000" dirty="0">
              <a:sym typeface="+mn-ea"/>
            </a:endParaRPr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辅助用的注解</a:t>
            </a:r>
            <a:r>
              <a:rPr lang="zh-CN" altLang="en-US" dirty="0"/>
              <a:t>：</a:t>
            </a:r>
            <a:r>
              <a:rPr lang="en-US" altLang="zh-CN" dirty="0"/>
              <a:t>@Scope</a:t>
            </a:r>
            <a:r>
              <a:rPr lang="zh-CN" altLang="en-US" dirty="0"/>
              <a:t>用于指定作用域， </a:t>
            </a:r>
            <a:r>
              <a:rPr lang="en-US" altLang="zh-CN" dirty="0"/>
              <a:t>@Value</a:t>
            </a:r>
            <a:r>
              <a:rPr lang="zh-CN" altLang="en-US" dirty="0"/>
              <a:t>设置值</a:t>
            </a:r>
            <a:endParaRPr lang="en-US" altLang="zh-CN" dirty="0"/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用注解声明的</a:t>
            </a:r>
            <a:r>
              <a:rPr lang="en-US" altLang="zh-CN" dirty="0"/>
              <a:t>Bean</a:t>
            </a:r>
            <a:r>
              <a:rPr lang="zh-CN" altLang="en-US" dirty="0"/>
              <a:t>，</a:t>
            </a:r>
            <a:r>
              <a:rPr lang="en-US" altLang="zh-CN" dirty="0"/>
              <a:t>Spring </a:t>
            </a:r>
            <a:r>
              <a:rPr lang="en-US" altLang="zh-CN" dirty="0" err="1"/>
              <a:t>IoC</a:t>
            </a:r>
            <a:r>
              <a:rPr lang="zh-CN" altLang="en-US" dirty="0"/>
              <a:t>容器会</a:t>
            </a:r>
            <a:r>
              <a:rPr lang="zh-CN" altLang="en-US" dirty="0">
                <a:solidFill>
                  <a:srgbClr val="FF0000"/>
                </a:solidFill>
              </a:rPr>
              <a:t>自动扫描发现</a:t>
            </a:r>
            <a:r>
              <a:rPr lang="zh-CN" altLang="en-US" dirty="0"/>
              <a:t>（</a:t>
            </a:r>
            <a:r>
              <a:rPr lang="en-US" altLang="zh-CN" dirty="0"/>
              <a:t>@</a:t>
            </a:r>
            <a:r>
              <a:rPr lang="en-US" altLang="zh-CN" dirty="0" err="1"/>
              <a:t>ComponentScan</a:t>
            </a:r>
            <a:r>
              <a:rPr lang="zh-CN" altLang="en-US" dirty="0"/>
              <a:t>）</a:t>
            </a:r>
            <a:r>
              <a:rPr lang="zh-CN" altLang="en-US" baseline="30000" dirty="0">
                <a:solidFill>
                  <a:srgbClr val="FF0000"/>
                </a:solidFill>
              </a:rPr>
              <a:t>注</a:t>
            </a:r>
            <a:r>
              <a:rPr lang="en-US" altLang="zh-CN" baseline="30000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，并将它们注册成为受容器管理的</a:t>
            </a:r>
            <a:r>
              <a:rPr lang="en-US" altLang="zh-CN" dirty="0"/>
              <a:t>Bean</a:t>
            </a:r>
            <a:endParaRPr lang="en-US" altLang="zh-CN" dirty="0"/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当注解未显式给出名称时，则取类名首字母小写为默认名称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88695"/>
            <a:ext cx="6834720" cy="23672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196" y="4970987"/>
            <a:ext cx="2704740" cy="53508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651744" y="5757956"/>
            <a:ext cx="4774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B12146"/>
                </a:solidFill>
                <a:latin typeface="mplus1mn-regular"/>
              </a:rPr>
              <a:t>定义在</a:t>
            </a:r>
            <a:r>
              <a:rPr lang="en-US" altLang="zh-CN" dirty="0" err="1">
                <a:solidFill>
                  <a:srgbClr val="B12146"/>
                </a:solidFill>
                <a:latin typeface="mplus1mn-regular"/>
              </a:rPr>
              <a:t>application.properties</a:t>
            </a:r>
            <a:r>
              <a:rPr lang="zh-CN" altLang="en-US" dirty="0">
                <a:solidFill>
                  <a:srgbClr val="B12146"/>
                </a:solidFill>
                <a:latin typeface="mplus1mn-regular"/>
              </a:rPr>
              <a:t>文件中的属性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88890" y="1137920"/>
            <a:ext cx="7041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>
                <a:solidFill>
                  <a:srgbClr val="FF0000"/>
                </a:solidFill>
              </a:rPr>
              <a:t>注</a:t>
            </a:r>
            <a:r>
              <a:rPr lang="en-US" altLang="zh-CN" sz="1600">
                <a:solidFill>
                  <a:srgbClr val="FF0000"/>
                </a:solidFill>
              </a:rPr>
              <a:t>1</a:t>
            </a:r>
            <a:r>
              <a:rPr lang="zh-CN" altLang="en-US" sz="1600"/>
              <a:t>：</a:t>
            </a:r>
            <a:r>
              <a:rPr lang="en-US" altLang="zh-CN" sz="1600"/>
              <a:t>@SpringBootApplication</a:t>
            </a:r>
            <a:r>
              <a:rPr lang="zh-CN" altLang="en-US" sz="1600"/>
              <a:t>是一个组合注解，包含了@ComponentScan,@EnableAutoConfiguration,@SpringBootConfiguration</a:t>
            </a:r>
            <a:endParaRPr lang="zh-CN" altLang="en-US" sz="1600"/>
          </a:p>
        </p:txBody>
      </p:sp>
      <p:sp>
        <p:nvSpPr>
          <p:cNvPr id="4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4966" y="1223784"/>
            <a:ext cx="1060473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基于注解的配置方式：</a:t>
            </a:r>
            <a:endParaRPr lang="en-US" altLang="zh-CN" sz="2000" dirty="0">
              <a:sym typeface="+mn-ea"/>
            </a:endParaRPr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注入</a:t>
            </a:r>
            <a:r>
              <a:rPr lang="en-US" altLang="zh-CN" dirty="0">
                <a:solidFill>
                  <a:srgbClr val="FF0000"/>
                </a:solidFill>
              </a:rPr>
              <a:t>Bean</a:t>
            </a:r>
            <a:r>
              <a:rPr lang="zh-CN" altLang="en-US" dirty="0">
                <a:solidFill>
                  <a:srgbClr val="FF0000"/>
                </a:solidFill>
              </a:rPr>
              <a:t>用的注解</a:t>
            </a:r>
            <a:r>
              <a:rPr lang="zh-CN" altLang="en-US" dirty="0"/>
              <a:t>：主要有</a:t>
            </a:r>
            <a:r>
              <a:rPr lang="en-US" altLang="zh-CN" dirty="0"/>
              <a:t>@</a:t>
            </a:r>
            <a:r>
              <a:rPr lang="en-US" altLang="zh-CN" dirty="0" err="1"/>
              <a:t>Autowired</a:t>
            </a:r>
            <a:r>
              <a:rPr lang="zh-CN" altLang="en-US" dirty="0"/>
              <a:t>， </a:t>
            </a:r>
            <a:r>
              <a:rPr lang="en-US" altLang="zh-CN" dirty="0"/>
              <a:t>@Resource</a:t>
            </a:r>
            <a:r>
              <a:rPr lang="zh-CN" altLang="en-US" dirty="0"/>
              <a:t>，</a:t>
            </a:r>
            <a:r>
              <a:rPr lang="en-US" altLang="zh-CN" dirty="0"/>
              <a:t>@Qualifier</a:t>
            </a:r>
            <a:r>
              <a:rPr lang="zh-CN" altLang="en-US" dirty="0"/>
              <a:t>，</a:t>
            </a:r>
            <a:r>
              <a:rPr lang="en-US" altLang="zh-CN" dirty="0"/>
              <a:t> @Primary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@</a:t>
            </a:r>
            <a:r>
              <a:rPr lang="en-US" altLang="zh-CN" dirty="0" err="1"/>
              <a:t>Autowired</a:t>
            </a:r>
            <a:r>
              <a:rPr lang="zh-CN" altLang="en-US" dirty="0"/>
              <a:t>：可以对类成员变量、方法及构造函数进行注解，完成自动装配的工作，默认</a:t>
            </a:r>
            <a:r>
              <a:rPr lang="zh-CN" altLang="en-US" dirty="0">
                <a:solidFill>
                  <a:srgbClr val="FF0000"/>
                </a:solidFill>
              </a:rPr>
              <a:t>按照</a:t>
            </a:r>
            <a:r>
              <a:rPr lang="en-US" altLang="zh-CN" dirty="0">
                <a:solidFill>
                  <a:srgbClr val="FF0000"/>
                </a:solidFill>
              </a:rPr>
              <a:t>Bean</a:t>
            </a:r>
            <a:r>
              <a:rPr lang="zh-CN" altLang="en-US" dirty="0">
                <a:solidFill>
                  <a:srgbClr val="FF0000"/>
                </a:solidFill>
              </a:rPr>
              <a:t>的类型</a:t>
            </a:r>
            <a:r>
              <a:rPr lang="zh-CN" altLang="en-US" dirty="0"/>
              <a:t>进行装配 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539" y="3585942"/>
            <a:ext cx="6076943" cy="3140757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10" idx="1"/>
          </p:cNvCxnSpPr>
          <p:nvPr/>
        </p:nvCxnSpPr>
        <p:spPr>
          <a:xfrm flipH="1">
            <a:off x="2516864" y="5214573"/>
            <a:ext cx="405242" cy="2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22106" y="5045296"/>
            <a:ext cx="4698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对构造函数注解，只有一个构造函数时还可以省略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212" y="3639829"/>
            <a:ext cx="4708783" cy="308686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842179" y="440133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对成员变量注解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2461037" y="4591101"/>
            <a:ext cx="405242" cy="3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8700288" y="4921587"/>
            <a:ext cx="405242" cy="3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161419" y="4739476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对方法注解，支持多个参数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04734" cy="10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基于注解的配置方式：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31" y="2530003"/>
            <a:ext cx="6720228" cy="33099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38574" y="1332728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Field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injection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not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recommended</a:t>
            </a:r>
            <a:r>
              <a:rPr kumimoji="1" lang="zh-CN" altLang="en-US" dirty="0">
                <a:solidFill>
                  <a:srgbClr val="FF0000"/>
                </a:solidFill>
              </a:rPr>
              <a:t>，不建议注解到成员变量上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46" y="2530003"/>
            <a:ext cx="6079107" cy="2273644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V="1">
            <a:off x="4901184" y="3666825"/>
            <a:ext cx="1194816" cy="518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81600" y="5779513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推荐采用构造函数形式，只有一个构造函数时还可以省略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@</a:t>
            </a:r>
            <a:r>
              <a:rPr lang="en-US" altLang="zh-CN" dirty="0" err="1">
                <a:solidFill>
                  <a:srgbClr val="FF0000"/>
                </a:solidFill>
              </a:rPr>
              <a:t>Autowired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04734" cy="246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基于注解的配置方式：</a:t>
            </a:r>
            <a:endParaRPr lang="en-US" altLang="zh-CN" sz="2000" dirty="0">
              <a:sym typeface="+mn-ea"/>
            </a:endParaRPr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注入</a:t>
            </a:r>
            <a:r>
              <a:rPr lang="en-US" altLang="zh-CN" dirty="0">
                <a:solidFill>
                  <a:srgbClr val="FF0000"/>
                </a:solidFill>
              </a:rPr>
              <a:t>Bean</a:t>
            </a:r>
            <a:r>
              <a:rPr lang="zh-CN" altLang="en-US" dirty="0">
                <a:solidFill>
                  <a:srgbClr val="FF0000"/>
                </a:solidFill>
              </a:rPr>
              <a:t>用的注解</a:t>
            </a:r>
            <a:r>
              <a:rPr lang="zh-CN" altLang="en-US" dirty="0"/>
              <a:t>：主要有</a:t>
            </a:r>
            <a:r>
              <a:rPr lang="en-US" altLang="zh-CN" dirty="0"/>
              <a:t>@</a:t>
            </a:r>
            <a:r>
              <a:rPr lang="en-US" altLang="zh-CN" dirty="0" err="1"/>
              <a:t>Autowired</a:t>
            </a:r>
            <a:r>
              <a:rPr lang="zh-CN" altLang="en-US" dirty="0"/>
              <a:t>， </a:t>
            </a:r>
            <a:r>
              <a:rPr lang="en-US" altLang="zh-CN" dirty="0"/>
              <a:t>@Resource</a:t>
            </a:r>
            <a:r>
              <a:rPr lang="zh-CN" altLang="en-US" dirty="0"/>
              <a:t>，</a:t>
            </a:r>
            <a:r>
              <a:rPr lang="en-US" altLang="zh-CN" dirty="0"/>
              <a:t>@Qualifier</a:t>
            </a:r>
            <a:r>
              <a:rPr lang="zh-CN" altLang="en-US" dirty="0"/>
              <a:t>，</a:t>
            </a:r>
            <a:r>
              <a:rPr lang="en-US" altLang="zh-CN" dirty="0"/>
              <a:t> @Primary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如果有多个符合要求的</a:t>
            </a:r>
            <a:r>
              <a:rPr lang="en-US" altLang="zh-CN" dirty="0"/>
              <a:t>Bean</a:t>
            </a:r>
            <a:r>
              <a:rPr lang="zh-CN" altLang="en-US" dirty="0"/>
              <a:t>时如何自动装配？</a:t>
            </a:r>
            <a:r>
              <a:rPr lang="zh-CN" altLang="en-US" dirty="0">
                <a:solidFill>
                  <a:srgbClr val="FF0000"/>
                </a:solidFill>
              </a:rPr>
              <a:t>方法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：</a:t>
            </a:r>
            <a:r>
              <a:rPr lang="zh-CN" altLang="en-US" dirty="0"/>
              <a:t>声明</a:t>
            </a:r>
            <a:r>
              <a:rPr lang="en-US" altLang="zh-CN" dirty="0"/>
              <a:t>Bean</a:t>
            </a:r>
            <a:r>
              <a:rPr lang="zh-CN" altLang="en-US" dirty="0"/>
              <a:t>时加</a:t>
            </a:r>
            <a:r>
              <a:rPr lang="en-US" altLang="zh-CN" dirty="0"/>
              <a:t>@Primary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08" y="3290124"/>
            <a:ext cx="5591813" cy="32592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76" y="3691126"/>
            <a:ext cx="4939479" cy="2252474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2064190" y="4209861"/>
            <a:ext cx="1307659" cy="190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100404" y="4374433"/>
            <a:ext cx="1195057" cy="97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347915" y="3968476"/>
            <a:ext cx="314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有两个</a:t>
            </a:r>
            <a:r>
              <a:rPr lang="en-US" altLang="zh-CN" sz="1600" dirty="0" err="1">
                <a:solidFill>
                  <a:srgbClr val="FF0000"/>
                </a:solidFill>
              </a:rPr>
              <a:t>MovieCatalog</a:t>
            </a:r>
            <a:r>
              <a:rPr lang="zh-CN" altLang="en-US" sz="1600" dirty="0">
                <a:solidFill>
                  <a:srgbClr val="FF0000"/>
                </a:solidFill>
              </a:rPr>
              <a:t>类型的</a:t>
            </a:r>
            <a:r>
              <a:rPr lang="en-US" altLang="zh-CN" sz="1600" dirty="0">
                <a:solidFill>
                  <a:srgbClr val="FF0000"/>
                </a:solidFill>
              </a:rPr>
              <a:t>Bean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Core</a:t>
            </a:r>
            <a:endParaRPr lang="zh-CN" altLang="en-US" sz="2800" dirty="0">
              <a:latin typeface="+mn-ea"/>
              <a:ea typeface="宋体" pitchFamily="2" charset="-122"/>
              <a:cs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8" name="Picture 2" descr="spring overvie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15" y="1618615"/>
            <a:ext cx="6068060" cy="455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50372" y="1223784"/>
            <a:ext cx="5447044" cy="514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框架是一个轻量级的企业级开发一站式解决方案</a:t>
            </a:r>
            <a:endParaRPr lang="en-US" altLang="zh-CN" sz="2000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核心理念包括：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 err="1">
                <a:sym typeface="+mn-ea"/>
              </a:rPr>
              <a:t>IoC</a:t>
            </a:r>
            <a:r>
              <a:rPr lang="en-US" altLang="zh-CN" dirty="0">
                <a:sym typeface="+mn-ea"/>
              </a:rPr>
              <a:t> (Inversion of Control,</a:t>
            </a:r>
            <a:r>
              <a:rPr lang="zh-CN" altLang="en-US" dirty="0">
                <a:sym typeface="+mn-ea"/>
              </a:rPr>
              <a:t>控制反转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AOP(Aspect Oriented </a:t>
            </a:r>
            <a:r>
              <a:rPr lang="en-US" altLang="zh-CN" dirty="0" err="1">
                <a:sym typeface="+mn-ea"/>
              </a:rPr>
              <a:t>Proramming</a:t>
            </a:r>
            <a:r>
              <a:rPr lang="zh-CN" altLang="en-US" dirty="0">
                <a:sym typeface="+mn-ea"/>
              </a:rPr>
              <a:t>，面向切面编程</a:t>
            </a:r>
            <a:r>
              <a:rPr lang="en-US" altLang="zh-CN" dirty="0">
                <a:sym typeface="+mn-ea"/>
              </a:rPr>
              <a:t> )</a:t>
            </a:r>
            <a:endParaRPr lang="en-US" altLang="zh-CN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文档下载：</a:t>
            </a:r>
            <a:r>
              <a:rPr lang="en-US" altLang="zh-CN" dirty="0">
                <a:sym typeface="+mn-ea"/>
                <a:hlinkClick r:id="rId2"/>
              </a:rPr>
              <a:t>https://docs.spring.io/spring/docs/current/spring-framework-reference/pdf/core.pdf</a:t>
            </a:r>
            <a:endParaRPr lang="en-US" altLang="zh-CN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文档重点章节：</a:t>
            </a:r>
            <a:r>
              <a:rPr lang="en-US" altLang="zh-CN" dirty="0">
                <a:sym typeface="+mn-ea"/>
              </a:rPr>
              <a:t>1.1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 1.4.1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 1.5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1.9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1.10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3.7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5.1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5.3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5.4</a:t>
            </a:r>
            <a:endParaRPr lang="en-US" altLang="zh-CN" sz="2000" dirty="0"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184732" y="3164870"/>
            <a:ext cx="7673394" cy="3613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latinLnBrk="0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@Service("a")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public class EmployeeServiceImplA implements EmployeeService {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public EmployeeDto getEmployeeById(Long id) {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    return new EmployeeDto();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}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}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@Service("b")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public class EmployeeServiceImplB implements EmployeeService {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public EmployeeDto getEmployeeById(Long id) {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    return new EmployeeDto();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}</a:t>
            </a:r>
            <a:b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</a:b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}</a:t>
            </a:r>
            <a:endParaRPr lang="zh-CN" altLang="zh-CN" sz="1600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71" y="1223784"/>
            <a:ext cx="10604734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基于注解的配置方式：</a:t>
            </a:r>
            <a:endParaRPr lang="en-US" altLang="zh-CN" sz="2000" dirty="0">
              <a:sym typeface="+mn-ea"/>
            </a:endParaRPr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注入</a:t>
            </a:r>
            <a:r>
              <a:rPr lang="en-US" altLang="zh-CN" dirty="0">
                <a:solidFill>
                  <a:srgbClr val="FF0000"/>
                </a:solidFill>
              </a:rPr>
              <a:t>Bean</a:t>
            </a:r>
            <a:r>
              <a:rPr lang="zh-CN" altLang="en-US" dirty="0">
                <a:solidFill>
                  <a:srgbClr val="FF0000"/>
                </a:solidFill>
              </a:rPr>
              <a:t>用的注解</a:t>
            </a:r>
            <a:r>
              <a:rPr lang="zh-CN" altLang="en-US" dirty="0"/>
              <a:t>：主要有</a:t>
            </a:r>
            <a:r>
              <a:rPr lang="en-US" altLang="zh-CN" dirty="0"/>
              <a:t>@</a:t>
            </a:r>
            <a:r>
              <a:rPr lang="en-US" altLang="zh-CN" dirty="0" err="1"/>
              <a:t>Autowired</a:t>
            </a:r>
            <a:r>
              <a:rPr lang="zh-CN" altLang="en-US" dirty="0"/>
              <a:t>， </a:t>
            </a:r>
            <a:r>
              <a:rPr lang="en-US" altLang="zh-CN" dirty="0"/>
              <a:t>@Resource</a:t>
            </a:r>
            <a:r>
              <a:rPr lang="zh-CN" altLang="en-US" dirty="0"/>
              <a:t>，</a:t>
            </a:r>
            <a:r>
              <a:rPr lang="en-US" altLang="zh-CN" dirty="0"/>
              <a:t>@Qualifier</a:t>
            </a:r>
            <a:r>
              <a:rPr lang="zh-CN" altLang="en-US" dirty="0"/>
              <a:t>，</a:t>
            </a:r>
            <a:r>
              <a:rPr lang="en-US" altLang="zh-CN" dirty="0"/>
              <a:t> @Primary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如果有多个符合要求的</a:t>
            </a:r>
            <a:r>
              <a:rPr lang="en-US" altLang="zh-CN" dirty="0"/>
              <a:t>Bean</a:t>
            </a:r>
            <a:r>
              <a:rPr lang="zh-CN" altLang="en-US" dirty="0"/>
              <a:t>时如何自动装配？</a:t>
            </a:r>
            <a:r>
              <a:rPr lang="zh-CN" altLang="en-US" dirty="0">
                <a:solidFill>
                  <a:srgbClr val="FF0000"/>
                </a:solidFill>
              </a:rPr>
              <a:t>方法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/>
              <a:t>，注入</a:t>
            </a:r>
            <a:r>
              <a:rPr lang="en-US" altLang="zh-CN" dirty="0"/>
              <a:t>Bean</a:t>
            </a:r>
            <a:r>
              <a:rPr lang="zh-CN" altLang="en-US" dirty="0"/>
              <a:t>时加</a:t>
            </a:r>
            <a:r>
              <a:rPr lang="en-US" altLang="zh-CN" dirty="0"/>
              <a:t>@Qualifier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1694738" y="3562570"/>
            <a:ext cx="1653177" cy="99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694738" y="4769993"/>
            <a:ext cx="1677112" cy="328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467501" y="44688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指定名字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03269" y="3164870"/>
            <a:ext cx="52887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@Controller </a:t>
            </a:r>
            <a:endParaRPr lang="en-US" altLang="zh-CN" sz="1600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@RequestMapping("/emplayee")</a:t>
            </a:r>
            <a:endParaRPr lang="en-US" altLang="zh-CN" sz="1600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public class EmployeeInfoControl { </a:t>
            </a:r>
            <a:endParaRPr lang="en-US" altLang="zh-CN" sz="1600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@Autowired </a:t>
            </a:r>
            <a:endParaRPr lang="en-US" altLang="zh-CN" sz="1600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Arial Unicode MS" panose="020B0604020202020204" pitchFamily="34" charset="-122"/>
              </a:rPr>
              <a:t>     </a:t>
            </a:r>
            <a:r>
              <a:rPr lang="zh-CN" altLang="zh-CN" sz="1600" dirty="0">
                <a:solidFill>
                  <a:srgbClr val="FF0000"/>
                </a:solidFill>
                <a:latin typeface="Arial Unicode MS" panose="020B0604020202020204" pitchFamily="34" charset="-122"/>
              </a:rPr>
              <a:t>@Qualifier("b") </a:t>
            </a:r>
            <a:endParaRPr lang="en-US" altLang="zh-CN" sz="1600" dirty="0">
              <a:solidFill>
                <a:srgbClr val="FF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EmployeeService employeeService; </a:t>
            </a:r>
            <a:endParaRPr lang="en-US" altLang="zh-CN" sz="1600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@RequestMapping(</a:t>
            </a:r>
            <a:r>
              <a:rPr lang="zh-CN" altLang="en-US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“</a:t>
            </a: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/info</a:t>
            </a:r>
            <a:r>
              <a:rPr lang="zh-CN" altLang="en-US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”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) </a:t>
            </a:r>
            <a:endParaRPr lang="en-US" altLang="zh-CN" sz="1600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public void showEmplayeeInfo()</a:t>
            </a:r>
            <a:endParaRPr lang="en-US" altLang="zh-CN" sz="1600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     </a:t>
            </a: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{ #略 } </a:t>
            </a:r>
            <a:endParaRPr lang="en-US" altLang="zh-CN" sz="1600" dirty="0">
              <a:solidFill>
                <a:srgbClr val="000000"/>
              </a:solidFill>
              <a:latin typeface="Arial Unicode MS" panose="020B0604020202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Arial Unicode MS" panose="020B0604020202020204" pitchFamily="34" charset="-122"/>
              </a:rPr>
              <a:t>}</a:t>
            </a:r>
            <a:r>
              <a:rPr lang="zh-CN" altLang="zh-CN" sz="1600" dirty="0"/>
              <a:t> </a:t>
            </a:r>
            <a:endParaRPr lang="zh-CN" altLang="en-US" sz="1400" dirty="0"/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0473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基于注解的配置方式：</a:t>
            </a:r>
            <a:endParaRPr lang="en-US" altLang="zh-CN" sz="2000" dirty="0">
              <a:sym typeface="+mn-ea"/>
            </a:endParaRPr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注入</a:t>
            </a:r>
            <a:r>
              <a:rPr lang="en-US" altLang="zh-CN" dirty="0">
                <a:solidFill>
                  <a:srgbClr val="FF0000"/>
                </a:solidFill>
              </a:rPr>
              <a:t>Bean</a:t>
            </a:r>
            <a:r>
              <a:rPr lang="zh-CN" altLang="en-US" dirty="0">
                <a:solidFill>
                  <a:srgbClr val="FF0000"/>
                </a:solidFill>
              </a:rPr>
              <a:t>用的注解</a:t>
            </a:r>
            <a:r>
              <a:rPr lang="zh-CN" altLang="en-US" dirty="0"/>
              <a:t>：主要有</a:t>
            </a:r>
            <a:r>
              <a:rPr lang="en-US" altLang="zh-CN" dirty="0"/>
              <a:t>@</a:t>
            </a:r>
            <a:r>
              <a:rPr lang="en-US" altLang="zh-CN" dirty="0" err="1"/>
              <a:t>Autowired</a:t>
            </a:r>
            <a:r>
              <a:rPr lang="zh-CN" altLang="en-US" dirty="0"/>
              <a:t>， </a:t>
            </a:r>
            <a:r>
              <a:rPr lang="en-US" altLang="zh-CN" dirty="0"/>
              <a:t>@Resource</a:t>
            </a:r>
            <a:r>
              <a:rPr lang="zh-CN" altLang="en-US" dirty="0"/>
              <a:t>，</a:t>
            </a:r>
            <a:r>
              <a:rPr lang="en-US" altLang="zh-CN" dirty="0"/>
              <a:t>@Qualifier</a:t>
            </a:r>
            <a:r>
              <a:rPr lang="zh-CN" altLang="en-US" dirty="0"/>
              <a:t>，</a:t>
            </a:r>
            <a:r>
              <a:rPr lang="en-US" altLang="zh-CN" dirty="0"/>
              <a:t> @Primary</a:t>
            </a:r>
            <a:endParaRPr lang="en-US" altLang="zh-CN" dirty="0"/>
          </a:p>
          <a:p>
            <a:pPr marL="13671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@</a:t>
            </a:r>
            <a:r>
              <a:rPr lang="en-US" altLang="zh-CN" dirty="0">
                <a:solidFill>
                  <a:srgbClr val="FF0000"/>
                </a:solidFill>
              </a:rPr>
              <a:t>Resource</a:t>
            </a:r>
            <a:r>
              <a:rPr lang="en-US" altLang="zh-CN" dirty="0"/>
              <a:t>: JSR-250</a:t>
            </a:r>
            <a:r>
              <a:rPr lang="zh-CN" altLang="en-US" dirty="0"/>
              <a:t>规范定义的注解，和</a:t>
            </a:r>
            <a:r>
              <a:rPr lang="en-US" altLang="zh-CN" dirty="0"/>
              <a:t>@</a:t>
            </a:r>
            <a:r>
              <a:rPr lang="en-US" altLang="zh-CN" dirty="0" err="1"/>
              <a:t>Autowired</a:t>
            </a:r>
            <a:r>
              <a:rPr lang="zh-CN" altLang="en-US" dirty="0"/>
              <a:t>作用类似，区别在于</a:t>
            </a:r>
            <a:r>
              <a:rPr lang="zh-CN" altLang="en-US" dirty="0">
                <a:solidFill>
                  <a:srgbClr val="FF0000"/>
                </a:solidFill>
              </a:rPr>
              <a:t>默认按照名称</a:t>
            </a:r>
            <a:r>
              <a:rPr lang="zh-CN" altLang="en-US" dirty="0"/>
              <a:t>来装配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0622" y="3336991"/>
            <a:ext cx="5558118" cy="33924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1" y="3656276"/>
            <a:ext cx="6128395" cy="2587361"/>
          </a:xfrm>
          <a:prstGeom prst="rect">
            <a:avLst/>
          </a:prstGeom>
        </p:spPr>
      </p:pic>
      <p:sp>
        <p:nvSpPr>
          <p:cNvPr id="8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04734" cy="194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Bean</a:t>
            </a:r>
            <a:r>
              <a:rPr lang="zh-CN" altLang="en-US" sz="2000" dirty="0"/>
              <a:t>的配置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基于配置类的配置方式：</a:t>
            </a:r>
            <a:endParaRPr lang="en-US" altLang="zh-CN" sz="2000" dirty="0">
              <a:sym typeface="+mn-ea"/>
            </a:endParaRPr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在类上注解</a:t>
            </a:r>
            <a:r>
              <a:rPr lang="en-US" altLang="zh-CN" dirty="0"/>
              <a:t>@</a:t>
            </a:r>
            <a:r>
              <a:rPr lang="en-US" altLang="zh-CN" dirty="0">
                <a:solidFill>
                  <a:srgbClr val="FF0000"/>
                </a:solidFill>
              </a:rPr>
              <a:t>Configuration </a:t>
            </a:r>
            <a:r>
              <a:rPr lang="zh-CN" altLang="en-US" dirty="0"/>
              <a:t>可使类成为配置类，使用</a:t>
            </a:r>
            <a:r>
              <a:rPr lang="en-US" altLang="zh-CN" dirty="0">
                <a:solidFill>
                  <a:srgbClr val="FF0000"/>
                </a:solidFill>
              </a:rPr>
              <a:t>@Bean</a:t>
            </a:r>
            <a:r>
              <a:rPr lang="zh-CN" altLang="en-US" dirty="0">
                <a:solidFill>
                  <a:srgbClr val="FF0000"/>
                </a:solidFill>
              </a:rPr>
              <a:t>注解在类的方法上</a:t>
            </a:r>
            <a:r>
              <a:rPr lang="zh-CN" altLang="en-US" dirty="0"/>
              <a:t>，则方法的返回值即为</a:t>
            </a:r>
            <a:r>
              <a:rPr lang="en-US" altLang="zh-CN" dirty="0"/>
              <a:t>Bean</a:t>
            </a:r>
            <a:r>
              <a:rPr lang="zh-CN" altLang="en-US" dirty="0"/>
              <a:t>的实例，</a:t>
            </a:r>
            <a:r>
              <a:rPr lang="en-US" altLang="zh-CN" dirty="0"/>
              <a:t>Bean</a:t>
            </a:r>
            <a:r>
              <a:rPr lang="zh-CN" altLang="en-US" dirty="0"/>
              <a:t>的默认名称为方法名。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721" y="3572008"/>
            <a:ext cx="3875329" cy="22720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54" y="2687759"/>
            <a:ext cx="4333147" cy="4040519"/>
          </a:xfrm>
          <a:prstGeom prst="rect">
            <a:avLst/>
          </a:prstGeom>
        </p:spPr>
      </p:pic>
      <p:sp>
        <p:nvSpPr>
          <p:cNvPr id="4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408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AOP</a:t>
            </a:r>
            <a:r>
              <a:rPr lang="zh-CN" altLang="en-US" sz="2000" dirty="0"/>
              <a:t>概念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AOP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spect </a:t>
            </a:r>
            <a:r>
              <a:rPr lang="en-US" altLang="zh-CN" dirty="0">
                <a:solidFill>
                  <a:srgbClr val="FF0000"/>
                </a:solidFill>
              </a:rPr>
              <a:t>O</a:t>
            </a:r>
            <a:r>
              <a:rPr lang="en-US" altLang="zh-CN" dirty="0"/>
              <a:t>riented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rogramming</a:t>
            </a:r>
            <a:r>
              <a:rPr lang="zh-CN" altLang="en-US" dirty="0"/>
              <a:t>的缩写，面向切面编程。</a:t>
            </a:r>
            <a:endParaRPr lang="zh-CN" altLang="en-US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在业务处理代码中，通常都有日志记录、性能统计、安全控制、事务处理、异常处理等操作。尽管使用</a:t>
            </a:r>
            <a:r>
              <a:rPr lang="en-US" altLang="zh-CN" dirty="0"/>
              <a:t>OOP</a:t>
            </a:r>
            <a:r>
              <a:rPr lang="zh-CN" altLang="en-US" dirty="0"/>
              <a:t>可以通过封装或继承的方式达到代码的重用，但仍然存在同样的代码分散到各个方法中。为了解决此类问题，</a:t>
            </a:r>
            <a:r>
              <a:rPr lang="en-US" altLang="zh-CN" dirty="0"/>
              <a:t>AOP</a:t>
            </a:r>
            <a:r>
              <a:rPr lang="zh-CN" altLang="en-US" dirty="0"/>
              <a:t>思想应运而生。</a:t>
            </a:r>
            <a:endParaRPr lang="zh-CN" altLang="en-US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AOP</a:t>
            </a:r>
            <a:r>
              <a:rPr lang="zh-CN" altLang="en-US" dirty="0"/>
              <a:t>采取横向抽取机制，即将分散在各个方法中的重复代码提取出来，然后在程序编译或运行阶段，再将这些抽取出来的代码应用到需要执行的地方。</a:t>
            </a:r>
            <a:endParaRPr lang="zh-CN" altLang="en-US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AOP</a:t>
            </a:r>
            <a:r>
              <a:rPr lang="zh-CN" altLang="en-US" dirty="0"/>
              <a:t>不是</a:t>
            </a:r>
            <a:r>
              <a:rPr lang="en-US" altLang="zh-CN" dirty="0"/>
              <a:t>OOP</a:t>
            </a:r>
            <a:r>
              <a:rPr lang="zh-CN" altLang="en-US" dirty="0"/>
              <a:t>的替代品，而是</a:t>
            </a:r>
            <a:r>
              <a:rPr lang="en-US" altLang="zh-CN" dirty="0"/>
              <a:t>OOP</a:t>
            </a:r>
            <a:r>
              <a:rPr lang="zh-CN" altLang="en-US" dirty="0"/>
              <a:t>的补充，</a:t>
            </a:r>
            <a:r>
              <a:rPr lang="en-US" altLang="zh-CN" dirty="0"/>
              <a:t>OOP</a:t>
            </a:r>
            <a:r>
              <a:rPr lang="zh-CN" altLang="en-US" dirty="0"/>
              <a:t>实现的是父子关系的纵向重用，</a:t>
            </a:r>
            <a:r>
              <a:rPr lang="en-US" altLang="zh-CN" dirty="0"/>
              <a:t>AOP</a:t>
            </a:r>
            <a:r>
              <a:rPr lang="zh-CN" altLang="en-US" dirty="0"/>
              <a:t>是对</a:t>
            </a:r>
            <a:r>
              <a:rPr lang="zh-CN" altLang="en-US" dirty="0">
                <a:solidFill>
                  <a:srgbClr val="FF0000"/>
                </a:solidFill>
              </a:rPr>
              <a:t>业务逻辑的各个部分进行隔离，让一组类共享相同的行为</a:t>
            </a:r>
            <a:r>
              <a:rPr lang="zh-CN" altLang="en-US" dirty="0"/>
              <a:t>。</a:t>
            </a:r>
            <a:endParaRPr lang="en-US" altLang="zh-CN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0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AOP</a:t>
            </a:r>
            <a:r>
              <a:rPr lang="zh-CN" altLang="en-US" sz="2000" dirty="0"/>
              <a:t>概念</a:t>
            </a:r>
            <a:endParaRPr lang="en-US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2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2" y="1853327"/>
            <a:ext cx="11105488" cy="403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AOP</a:t>
            </a:r>
            <a:r>
              <a:rPr lang="zh-CN" altLang="en-US" sz="2000" dirty="0"/>
              <a:t>概念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1</a:t>
            </a:r>
            <a:r>
              <a:rPr lang="zh-CN" altLang="en-US" dirty="0"/>
              <a:t>．切面（</a:t>
            </a:r>
            <a:r>
              <a:rPr lang="en-US" altLang="zh-CN" dirty="0"/>
              <a:t>Aspect</a:t>
            </a:r>
            <a:r>
              <a:rPr lang="zh-CN" altLang="en-US" dirty="0"/>
              <a:t>）：是指封装横切到系统功能（如事务处理）的类。</a:t>
            </a:r>
            <a:endParaRPr lang="zh-CN" altLang="en-US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2</a:t>
            </a:r>
            <a:r>
              <a:rPr lang="zh-CN" altLang="en-US" dirty="0"/>
              <a:t>．连接点（</a:t>
            </a:r>
            <a:r>
              <a:rPr lang="en-US" altLang="zh-CN" dirty="0" err="1"/>
              <a:t>Joinpoint</a:t>
            </a:r>
            <a:r>
              <a:rPr lang="zh-CN" altLang="en-US" dirty="0"/>
              <a:t>）：是指程序运行中</a:t>
            </a:r>
            <a:r>
              <a:rPr lang="zh-CN" altLang="en-US" dirty="0">
                <a:solidFill>
                  <a:srgbClr val="FF0000"/>
                </a:solidFill>
              </a:rPr>
              <a:t>可以切入</a:t>
            </a:r>
            <a:r>
              <a:rPr lang="zh-CN" altLang="en-US" dirty="0"/>
              <a:t>的地方。</a:t>
            </a:r>
            <a:endParaRPr lang="zh-CN" altLang="en-US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．</a:t>
            </a:r>
            <a:r>
              <a:rPr lang="zh-CN" altLang="en-US" dirty="0"/>
              <a:t>切入点（</a:t>
            </a:r>
            <a:r>
              <a:rPr lang="en-US" altLang="zh-CN" dirty="0" err="1"/>
              <a:t>Pointcut</a:t>
            </a:r>
            <a:r>
              <a:rPr lang="zh-CN" altLang="en-US" dirty="0"/>
              <a:t>）：是指那真正被切面处理（满足切入规则）的连接点。在</a:t>
            </a:r>
            <a:r>
              <a:rPr lang="en-US" altLang="zh-CN" dirty="0"/>
              <a:t>Spring AOP </a:t>
            </a:r>
            <a:r>
              <a:rPr lang="zh-CN" altLang="en-US" dirty="0"/>
              <a:t>中，所有的方法都是连接点，而切入点是确定需要被处理的连接点。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对象 5"/>
          <p:cNvGraphicFramePr>
            <a:graphicFrameLocks noChangeAspect="1"/>
          </p:cNvGraphicFramePr>
          <p:nvPr/>
        </p:nvGraphicFramePr>
        <p:xfrm>
          <a:off x="2614930" y="3665605"/>
          <a:ext cx="5739235" cy="3160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Visio" r:id="rId1" imgW="4506595" imgH="2482215" progId="Visio.Drawing.15">
                  <p:embed/>
                </p:oleObj>
              </mc:Choice>
              <mc:Fallback>
                <p:oleObj name="Visio" r:id="rId1" imgW="4506595" imgH="2482215" progId="Visio.Drawing.1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930" y="3665605"/>
                        <a:ext cx="5739235" cy="31600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3620" y="364236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OOP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330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AOP</a:t>
            </a:r>
            <a:r>
              <a:rPr lang="zh-CN" altLang="en-US" sz="2000" dirty="0"/>
              <a:t>概念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4</a:t>
            </a:r>
            <a:r>
              <a:rPr lang="zh-CN" altLang="en-US" dirty="0"/>
              <a:t>．增强处理</a:t>
            </a:r>
            <a:r>
              <a:rPr lang="en-US" altLang="zh-CN" dirty="0"/>
              <a:t>/</a:t>
            </a:r>
            <a:r>
              <a:rPr lang="zh-CN" altLang="en-US" dirty="0"/>
              <a:t>建言</a:t>
            </a:r>
            <a:r>
              <a:rPr lang="zh-CN" altLang="zh-CN" dirty="0"/>
              <a:t>（</a:t>
            </a:r>
            <a:r>
              <a:rPr lang="en-US" altLang="zh-CN" dirty="0"/>
              <a:t>advice</a:t>
            </a:r>
            <a:r>
              <a:rPr lang="zh-CN" altLang="zh-CN" dirty="0"/>
              <a:t>）</a:t>
            </a:r>
            <a:r>
              <a:rPr lang="zh-CN" altLang="en-US" dirty="0"/>
              <a:t>：</a:t>
            </a:r>
            <a:r>
              <a:rPr lang="zh-CN" altLang="zh-CN" dirty="0"/>
              <a:t>由切面添加到特定的连接点（满足切入点规则）的一段代码，即在定义好的切入点处所要执行的程序代码。</a:t>
            </a:r>
            <a:endParaRPr lang="zh-CN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5</a:t>
            </a:r>
            <a:r>
              <a:rPr lang="zh-CN" altLang="zh-CN" dirty="0"/>
              <a:t>．目标对象（</a:t>
            </a:r>
            <a:r>
              <a:rPr lang="en-US" altLang="zh-CN" dirty="0"/>
              <a:t>Target Object</a:t>
            </a:r>
            <a:r>
              <a:rPr lang="zh-CN" altLang="zh-CN" dirty="0"/>
              <a:t>）是指所有被</a:t>
            </a:r>
            <a:r>
              <a:rPr lang="en-US" altLang="zh-CN" dirty="0"/>
              <a:t>advice</a:t>
            </a:r>
            <a:r>
              <a:rPr lang="zh-CN" altLang="zh-CN" dirty="0"/>
              <a:t>的对象。</a:t>
            </a:r>
            <a:endParaRPr lang="zh-CN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6</a:t>
            </a:r>
            <a:r>
              <a:rPr lang="zh-CN" altLang="zh-CN" dirty="0"/>
              <a:t>．代理（</a:t>
            </a:r>
            <a:r>
              <a:rPr lang="en-US" altLang="zh-CN" dirty="0"/>
              <a:t>Proxy</a:t>
            </a:r>
            <a:r>
              <a:rPr lang="zh-CN" altLang="zh-CN" dirty="0"/>
              <a:t>）是</a:t>
            </a:r>
            <a:r>
              <a:rPr lang="en-US" altLang="zh-CN" dirty="0"/>
              <a:t>advice</a:t>
            </a:r>
            <a:r>
              <a:rPr lang="zh-CN" altLang="zh-CN" dirty="0"/>
              <a:t>应用到目标对象之后，被创建的对象。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7</a:t>
            </a:r>
            <a:r>
              <a:rPr lang="zh-CN" altLang="zh-CN" dirty="0">
                <a:sym typeface="+mn-ea"/>
              </a:rPr>
              <a:t>．</a:t>
            </a:r>
            <a:r>
              <a:rPr lang="zh-CN" altLang="en-US" dirty="0"/>
              <a:t>织</a:t>
            </a:r>
            <a:r>
              <a:rPr lang="zh-CN" altLang="zh-CN" dirty="0"/>
              <a:t>入（</a:t>
            </a:r>
            <a:r>
              <a:rPr lang="en-US" altLang="zh-CN" dirty="0"/>
              <a:t>Weaving</a:t>
            </a:r>
            <a:r>
              <a:rPr lang="zh-CN" altLang="zh-CN" dirty="0"/>
              <a:t>）是将切面代码插入到目标对象上，从而生成代理对象的过程。</a:t>
            </a:r>
            <a:endParaRPr lang="zh-CN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1127" y="4086353"/>
            <a:ext cx="6802873" cy="2437190"/>
          </a:xfrm>
          <a:prstGeom prst="rect">
            <a:avLst/>
          </a:prstGeom>
        </p:spPr>
      </p:pic>
      <p:sp>
        <p:nvSpPr>
          <p:cNvPr id="4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898650" y="5834380"/>
            <a:ext cx="1023620" cy="261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216025" y="5642610"/>
            <a:ext cx="785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目标对象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0" y="1223784"/>
            <a:ext cx="6720798" cy="538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AOP</a:t>
            </a:r>
            <a:r>
              <a:rPr lang="zh-CN" altLang="en-US" sz="2000" dirty="0"/>
              <a:t>概念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Spring</a:t>
            </a:r>
            <a:r>
              <a:rPr lang="zh-CN" altLang="en-US" dirty="0"/>
              <a:t>支持两种</a:t>
            </a:r>
            <a:r>
              <a:rPr lang="en-US" altLang="zh-CN" dirty="0"/>
              <a:t>AOP</a:t>
            </a:r>
            <a:r>
              <a:rPr lang="zh-CN" altLang="en-US" dirty="0"/>
              <a:t>实现，</a:t>
            </a:r>
            <a:r>
              <a:rPr lang="en-US" altLang="zh-CN" dirty="0"/>
              <a:t>Spring AOP</a:t>
            </a:r>
            <a:r>
              <a:rPr lang="zh-CN" altLang="en-US" dirty="0"/>
              <a:t>和</a:t>
            </a:r>
            <a:r>
              <a:rPr lang="en-US" altLang="zh-CN" dirty="0"/>
              <a:t>AspectJ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Spring AOP</a:t>
            </a:r>
            <a:r>
              <a:rPr lang="zh-CN" altLang="en-US" dirty="0"/>
              <a:t>是一个简单的</a:t>
            </a:r>
            <a:r>
              <a:rPr lang="en-US" altLang="zh-CN" dirty="0"/>
              <a:t>AOP</a:t>
            </a:r>
            <a:r>
              <a:rPr lang="zh-CN" altLang="en-US" dirty="0"/>
              <a:t>实现，</a:t>
            </a:r>
            <a:r>
              <a:rPr lang="zh-CN" altLang="en-US" dirty="0">
                <a:solidFill>
                  <a:srgbClr val="FF0000"/>
                </a:solidFill>
              </a:rPr>
              <a:t>只能用于</a:t>
            </a:r>
            <a:r>
              <a:rPr lang="en-US" altLang="zh-CN" dirty="0">
                <a:solidFill>
                  <a:srgbClr val="FF0000"/>
                </a:solidFill>
              </a:rPr>
              <a:t>Spring</a:t>
            </a:r>
            <a:r>
              <a:rPr lang="zh-CN" altLang="en-US" dirty="0">
                <a:solidFill>
                  <a:srgbClr val="FF0000"/>
                </a:solidFill>
              </a:rPr>
              <a:t>容器管理的</a:t>
            </a:r>
            <a:r>
              <a:rPr lang="en-US" altLang="zh-CN" dirty="0">
                <a:solidFill>
                  <a:srgbClr val="FF0000"/>
                </a:solidFill>
              </a:rPr>
              <a:t>beans</a:t>
            </a:r>
            <a:r>
              <a:rPr lang="zh-CN" altLang="en-US" dirty="0"/>
              <a:t>，只支持以</a:t>
            </a:r>
            <a:r>
              <a:rPr lang="en-US" altLang="zh-CN" dirty="0">
                <a:solidFill>
                  <a:srgbClr val="FF0000"/>
                </a:solidFill>
              </a:rPr>
              <a:t>method execution</a:t>
            </a:r>
            <a:r>
              <a:rPr lang="zh-CN" altLang="en-US" dirty="0">
                <a:solidFill>
                  <a:srgbClr val="FF0000"/>
                </a:solidFill>
              </a:rPr>
              <a:t>作为切入点</a:t>
            </a:r>
            <a:r>
              <a:rPr lang="zh-CN" altLang="en-US" dirty="0"/>
              <a:t>。采用运行时织入，当目标对象实现一个接口时，可以使用</a:t>
            </a:r>
            <a:r>
              <a:rPr lang="en-US" altLang="zh-CN" dirty="0"/>
              <a:t>JDK</a:t>
            </a:r>
            <a:r>
              <a:rPr lang="zh-CN" altLang="en-US" dirty="0"/>
              <a:t>动态代理。如果目标对象没有实现接口，则可以使用</a:t>
            </a:r>
            <a:r>
              <a:rPr lang="en-US" altLang="zh-CN" dirty="0"/>
              <a:t>CGLIB</a:t>
            </a:r>
            <a:r>
              <a:rPr lang="zh-CN" altLang="en-US" dirty="0"/>
              <a:t>代理。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AspectJ</a:t>
            </a:r>
            <a:r>
              <a:rPr lang="zh-CN" altLang="en-US" dirty="0"/>
              <a:t>更为复杂，能够被应用于所有的领域对象，采用编译期和类加载时织入。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/>
              <a:t>Spring AOP</a:t>
            </a:r>
            <a:r>
              <a:rPr lang="zh-CN" altLang="en-US" dirty="0"/>
              <a:t>支持</a:t>
            </a:r>
            <a:r>
              <a:rPr lang="en-US" altLang="zh-CN" dirty="0"/>
              <a:t>XML</a:t>
            </a:r>
            <a:r>
              <a:rPr lang="zh-CN" altLang="en-US" dirty="0"/>
              <a:t>和</a:t>
            </a:r>
            <a:r>
              <a:rPr lang="en-US" altLang="zh-CN" dirty="0"/>
              <a:t>@AspectJ</a:t>
            </a:r>
            <a:r>
              <a:rPr lang="zh-CN" altLang="en-US" dirty="0"/>
              <a:t>注解两种配置方式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@AspectJ</a:t>
            </a:r>
            <a:r>
              <a:rPr lang="zh-CN" altLang="en-US" dirty="0">
                <a:solidFill>
                  <a:srgbClr val="FF0000"/>
                </a:solidFill>
              </a:rPr>
              <a:t>是只使用了</a:t>
            </a:r>
            <a:r>
              <a:rPr lang="en-US" altLang="zh-CN" dirty="0">
                <a:solidFill>
                  <a:srgbClr val="FF0000"/>
                </a:solidFill>
              </a:rPr>
              <a:t>AspectJ </a:t>
            </a:r>
            <a:r>
              <a:rPr lang="zh-CN" altLang="en-US" dirty="0">
                <a:solidFill>
                  <a:srgbClr val="FF0000"/>
                </a:solidFill>
              </a:rPr>
              <a:t>风格的切入点表达式语言，而不是完整的</a:t>
            </a:r>
            <a:r>
              <a:rPr lang="en-US" altLang="zh-CN" dirty="0">
                <a:solidFill>
                  <a:srgbClr val="FF0000"/>
                </a:solidFill>
              </a:rPr>
              <a:t>AspectJ</a:t>
            </a:r>
            <a:r>
              <a:rPr lang="zh-CN" altLang="en-US" dirty="0">
                <a:solidFill>
                  <a:srgbClr val="FF0000"/>
                </a:solidFill>
              </a:rPr>
              <a:t>实现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602" name="Picture 2" descr="See the source imag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61" y="1223785"/>
            <a:ext cx="4502714" cy="234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72" y="3871913"/>
            <a:ext cx="5380328" cy="2648130"/>
          </a:xfrm>
          <a:prstGeom prst="rect">
            <a:avLst/>
          </a:prstGeom>
        </p:spPr>
      </p:pic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370" y="1161183"/>
            <a:ext cx="10468411" cy="542146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4816444" y="2115290"/>
            <a:ext cx="4680641" cy="3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999307" y="2716040"/>
            <a:ext cx="8901065" cy="165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68224" y="3063562"/>
            <a:ext cx="1232180" cy="99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467350" y="3330168"/>
            <a:ext cx="5674431" cy="28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68224" y="3673366"/>
            <a:ext cx="4500481" cy="7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699" y="1239573"/>
            <a:ext cx="9349741" cy="5529932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 flipV="1">
            <a:off x="1303699" y="1991763"/>
            <a:ext cx="8901065" cy="165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1303698" y="5874191"/>
            <a:ext cx="8901065" cy="165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410830" y="6135233"/>
            <a:ext cx="8901065" cy="165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410829" y="6435772"/>
            <a:ext cx="8901065" cy="165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Core</a:t>
            </a:r>
            <a:endParaRPr lang="zh-CN" altLang="en-US" sz="2800" dirty="0">
              <a:latin typeface="+mn-ea"/>
              <a:ea typeface="宋体" pitchFamily="2" charset="-122"/>
              <a:cs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0190" y="1223645"/>
            <a:ext cx="8450580" cy="106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框架是一个轻量级的企业级开发一站</a:t>
            </a:r>
            <a:r>
              <a:rPr lang="en-US" altLang="zh-CN" dirty="0">
                <a:sym typeface="+mn-ea"/>
              </a:rPr>
              <a:t>    </a:t>
            </a:r>
            <a:endParaRPr lang="en-US" altLang="zh-CN" dirty="0">
              <a:sym typeface="+mn-ea"/>
            </a:endParaRPr>
          </a:p>
          <a:p>
            <a:pPr marL="365760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>
                <a:sym typeface="+mn-ea"/>
              </a:rPr>
              <a:t>文档重点章节：</a:t>
            </a:r>
            <a:r>
              <a:rPr lang="en-US" altLang="zh-CN" dirty="0">
                <a:sym typeface="+mn-ea"/>
              </a:rPr>
              <a:t>1.1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 1.4.1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 1.5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1.9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1.10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3.7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5.1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5.3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5.4</a:t>
            </a:r>
            <a:endParaRPr lang="en-US" altLang="zh-CN" sz="20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941" y="2310538"/>
            <a:ext cx="5618864" cy="4261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44" y="2795719"/>
            <a:ext cx="5405206" cy="294342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0" y="1223784"/>
            <a:ext cx="672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AOP @AspectJ</a:t>
            </a:r>
            <a:endParaRPr lang="en-US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95227" y="1923210"/>
          <a:ext cx="11598441" cy="4363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6489"/>
                <a:gridCol w="9461952"/>
              </a:tblGrid>
              <a:tr h="3268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注解名称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描</a:t>
                      </a:r>
                      <a:r>
                        <a:rPr lang="de-DE" sz="1800" b="0" kern="100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述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</a:tr>
              <a:tr h="4732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effectLst/>
                          <a:latin typeface="+mj-ea"/>
                          <a:ea typeface="+mj-ea"/>
                        </a:rPr>
                        <a:t>@Aspect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用于定义一个切面，注解在切面类上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</a:tr>
              <a:tr h="8419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>
                          <a:effectLst/>
                          <a:latin typeface="+mj-ea"/>
                          <a:ea typeface="+mj-ea"/>
                        </a:rPr>
                        <a:t>@Pointcut</a:t>
                      </a:r>
                      <a:endParaRPr lang="zh-CN" sz="1800" b="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用于定义切入点表达式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（见下下页），即哪些方法需要被执行</a:t>
                      </a:r>
                      <a:r>
                        <a:rPr lang="en-US" altLang="zh-CN" sz="1800" b="0" kern="100" dirty="0">
                          <a:effectLst/>
                          <a:latin typeface="+mj-ea"/>
                          <a:ea typeface="+mj-ea"/>
                        </a:rPr>
                        <a:t>"AOP"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，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该方法是一个返回值</a:t>
                      </a:r>
                      <a:r>
                        <a:rPr lang="de-DE" sz="1800" b="0" kern="100" dirty="0">
                          <a:effectLst/>
                          <a:latin typeface="+mj-ea"/>
                          <a:ea typeface="+mj-ea"/>
                        </a:rPr>
                        <a:t>void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，且方法体为空的普通方法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</a:tr>
              <a:tr h="697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>
                          <a:effectLst/>
                          <a:latin typeface="+mj-ea"/>
                          <a:ea typeface="+mj-ea"/>
                        </a:rPr>
                        <a:t>@Before</a:t>
                      </a:r>
                      <a:endParaRPr lang="zh-CN" sz="1800" b="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用于定义前置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增强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。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在切入的方法执行之前执行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</a:tr>
              <a:tr h="679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effectLst/>
                          <a:latin typeface="+mj-ea"/>
                          <a:ea typeface="+mj-ea"/>
                        </a:rPr>
                        <a:t>@After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用于定义</a:t>
                      </a:r>
                      <a:r>
                        <a:rPr lang="zh-CN" altLang="en-US" sz="18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后置增强</a:t>
                      </a:r>
                      <a:r>
                        <a:rPr lang="zh-CN" altLang="zh-CN" sz="18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。</a:t>
                      </a:r>
                      <a:r>
                        <a:rPr lang="zh-CN" altLang="en-US" sz="1800" b="0" kern="1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在切入的方法执行之后执行</a:t>
                      </a:r>
                      <a:endParaRPr lang="zh-CN" altLang="zh-CN" sz="1800" b="0" kern="100" dirty="0">
                        <a:solidFill>
                          <a:schemeClr val="dk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8575" marR="68575" marT="0" marB="0" anchor="ctr"/>
                </a:tc>
              </a:tr>
              <a:tr h="653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>
                          <a:effectLst/>
                          <a:latin typeface="+mj-ea"/>
                          <a:ea typeface="+mj-ea"/>
                        </a:rPr>
                        <a:t>@AfterReturning</a:t>
                      </a:r>
                      <a:endParaRPr lang="zh-CN" sz="1800" b="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用于定义后置返回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增强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。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在切入的方法返回结果之后执行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</a:tr>
              <a:tr h="653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effectLst/>
                          <a:latin typeface="+mj-ea"/>
                          <a:ea typeface="+mj-ea"/>
                        </a:rPr>
                        <a:t>@Around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用于定义环绕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增强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。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围绕着方法执行，在方法执行前后都可执行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</a:tr>
            </a:tbl>
          </a:graphicData>
        </a:graphic>
      </p:graphicFrame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0" y="1223784"/>
            <a:ext cx="672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AOP @AspectJ</a:t>
            </a:r>
            <a:endParaRPr lang="en-US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25641" y="2000323"/>
          <a:ext cx="11165305" cy="22738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1041"/>
                <a:gridCol w="8974264"/>
              </a:tblGrid>
              <a:tr h="568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注解名称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描</a:t>
                      </a:r>
                      <a:r>
                        <a:rPr lang="de-DE" sz="1800" b="0" kern="100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述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</a:tr>
              <a:tr h="1705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100" dirty="0">
                          <a:effectLst/>
                          <a:latin typeface="+mj-ea"/>
                          <a:ea typeface="+mj-ea"/>
                        </a:rPr>
                        <a:t>@AfterThrowing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用于定义异常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增强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。</a:t>
                      </a:r>
                      <a:r>
                        <a:rPr lang="zh-CN" altLang="en-US" sz="1800" b="0" kern="100" dirty="0">
                          <a:effectLst/>
                          <a:latin typeface="+mj-ea"/>
                          <a:ea typeface="+mj-ea"/>
                        </a:rPr>
                        <a:t>在方法抛出异常之后执行，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在使用时，通常为其指定</a:t>
                      </a:r>
                      <a:r>
                        <a:rPr lang="de-DE" sz="1800" b="0" kern="100" dirty="0">
                          <a:effectLst/>
                          <a:latin typeface="+mj-ea"/>
                          <a:ea typeface="+mj-ea"/>
                        </a:rPr>
                        <a:t>value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属性值，该值可以是已有的切入点，也可以直接定义切入点表达式。另外，还有一个</a:t>
                      </a:r>
                      <a:r>
                        <a:rPr lang="de-DE" sz="1800" b="0" kern="100" dirty="0">
                          <a:effectLst/>
                          <a:latin typeface="+mj-ea"/>
                          <a:ea typeface="+mj-ea"/>
                        </a:rPr>
                        <a:t>throwing</a:t>
                      </a:r>
                      <a:r>
                        <a:rPr lang="zh-CN" sz="1800" b="0" kern="100" dirty="0">
                          <a:effectLst/>
                          <a:latin typeface="+mj-ea"/>
                          <a:ea typeface="+mj-ea"/>
                        </a:rPr>
                        <a:t>属性用于访问目标方法抛出的异常，该属性值与异常通知方法中同名的形参一致</a:t>
                      </a:r>
                      <a:endParaRPr lang="zh-CN" sz="18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75" marR="68575" marT="0" marB="0" anchor="ctr"/>
                </a:tc>
              </a:tr>
            </a:tbl>
          </a:graphicData>
        </a:graphic>
      </p:graphicFrame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0" y="1223784"/>
            <a:ext cx="672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AOP @AspectJ</a:t>
            </a:r>
            <a:endParaRPr lang="en-US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128" y="2124131"/>
            <a:ext cx="5471117" cy="25432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495" y="2083847"/>
            <a:ext cx="4272387" cy="251839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3127" y="2779414"/>
            <a:ext cx="729747" cy="21728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720495" y="2716206"/>
            <a:ext cx="729747" cy="21728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79432" y="3343046"/>
            <a:ext cx="5095031" cy="3039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971169" y="3280885"/>
            <a:ext cx="3702868" cy="27387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94488" y="4864098"/>
            <a:ext cx="3669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NotoSerif"/>
              </a:rPr>
              <a:t>嵌入式的</a:t>
            </a:r>
            <a:r>
              <a:rPr lang="en-US" altLang="zh-CN" dirty="0" err="1">
                <a:solidFill>
                  <a:srgbClr val="333333"/>
                </a:solidFill>
                <a:latin typeface="NotoSerif"/>
              </a:rPr>
              <a:t>pointcut</a:t>
            </a:r>
            <a:r>
              <a:rPr lang="zh-CN" altLang="en-US" dirty="0">
                <a:solidFill>
                  <a:srgbClr val="333333"/>
                </a:solidFill>
                <a:latin typeface="NotoSerif"/>
              </a:rPr>
              <a:t>表达式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3376" y="4906162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在切入的方法执行之前执行</a:t>
            </a:r>
            <a:r>
              <a:rPr lang="en-US" altLang="zh-CN" dirty="0" err="1"/>
              <a:t>doAccessCheck</a:t>
            </a:r>
            <a:r>
              <a:rPr lang="zh-CN" altLang="en-US" dirty="0"/>
              <a:t>代码</a:t>
            </a:r>
            <a:endParaRPr lang="zh-CN" altLang="en-US" dirty="0"/>
          </a:p>
        </p:txBody>
      </p:sp>
      <p:sp>
        <p:nvSpPr>
          <p:cNvPr id="8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5499" y="1856209"/>
            <a:ext cx="7602874" cy="39651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0370" y="1223784"/>
            <a:ext cx="672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AOP @AspectJ</a:t>
            </a:r>
            <a:endParaRPr lang="en-US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69009" y="2925528"/>
            <a:ext cx="729747" cy="21728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092077" y="3578232"/>
            <a:ext cx="5485673" cy="3039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341127" y="4319883"/>
            <a:ext cx="2882723" cy="27387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35582" y="6006166"/>
            <a:ext cx="846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环绕切入的方法执行，执行前后都增加执行增强代码，</a:t>
            </a:r>
            <a:r>
              <a:rPr lang="en-US" altLang="zh-CN" dirty="0" err="1"/>
              <a:t>pjp.proceed</a:t>
            </a:r>
            <a:r>
              <a:rPr lang="en-US" altLang="zh-CN" dirty="0"/>
              <a:t>()</a:t>
            </a:r>
            <a:r>
              <a:rPr lang="zh-CN" altLang="en-US" dirty="0"/>
              <a:t>是执行原方法</a:t>
            </a:r>
            <a:endParaRPr lang="zh-CN" altLang="en-US" dirty="0"/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0" y="1223784"/>
            <a:ext cx="6720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AOP @AspectJ</a:t>
            </a:r>
            <a:endParaRPr lang="en-US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5337" y="1878874"/>
            <a:ext cx="1090555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切面参数，增强方法的第一个参数的类型</a:t>
            </a:r>
            <a:r>
              <a:rPr lang="en-US" altLang="zh-CN" dirty="0" err="1"/>
              <a:t>org.aspectj.lang.JoinPoint</a:t>
            </a:r>
            <a:r>
              <a:rPr lang="zh-CN" altLang="en-US" dirty="0"/>
              <a:t>，即接入点，这个参数支持如下方法：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getArgs</a:t>
            </a:r>
            <a:r>
              <a:rPr lang="en-US" altLang="zh-CN" dirty="0"/>
              <a:t>():</a:t>
            </a:r>
            <a:r>
              <a:rPr lang="zh-CN" altLang="en-US" dirty="0"/>
              <a:t>返回切入点方法运行时的入参列表；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getThis</a:t>
            </a:r>
            <a:r>
              <a:rPr lang="en-US" altLang="zh-CN" dirty="0"/>
              <a:t> ():</a:t>
            </a:r>
            <a:r>
              <a:rPr lang="zh-CN" altLang="en-US" dirty="0"/>
              <a:t>返回代理对象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getTarget</a:t>
            </a:r>
            <a:r>
              <a:rPr lang="en-US" altLang="zh-CN" dirty="0"/>
              <a:t>():</a:t>
            </a:r>
            <a:r>
              <a:rPr lang="zh-CN" altLang="en-US" dirty="0"/>
              <a:t>返回切入点所在的目标对象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getSignature</a:t>
            </a:r>
            <a:r>
              <a:rPr lang="en-US" altLang="zh-CN" dirty="0"/>
              <a:t> ():</a:t>
            </a:r>
            <a:r>
              <a:rPr lang="zh-CN" altLang="en-US" dirty="0"/>
              <a:t>返回切入点方法的签名对象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toString</a:t>
            </a:r>
            <a:r>
              <a:rPr lang="en-US" altLang="zh-CN" dirty="0"/>
              <a:t> ():</a:t>
            </a:r>
            <a:r>
              <a:rPr lang="zh-CN" altLang="en-US" dirty="0"/>
              <a:t>返回切入点方法的描述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还可以直接在定义切入方法时，将被切入方法的参数绑定到增强方法中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470" y="5154774"/>
            <a:ext cx="9434620" cy="14203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31110" y="5359342"/>
            <a:ext cx="375580" cy="276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&amp;&amp;</a:t>
            </a:r>
            <a:endParaRPr lang="zh-CN" altLang="en-US" dirty="0"/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0" y="1223784"/>
            <a:ext cx="11808846" cy="438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Spring AOP @AspectJ</a:t>
            </a:r>
            <a:endParaRPr lang="en-US" altLang="zh-CN" sz="2000" dirty="0"/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/>
              <a:t>PointCut</a:t>
            </a:r>
            <a:r>
              <a:rPr lang="zh-CN" altLang="en-US" sz="2000" dirty="0"/>
              <a:t>表达式可以有以下几种方式：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sz="2000" dirty="0"/>
              <a:t> execution:</a:t>
            </a:r>
            <a:r>
              <a:rPr lang="zh-CN" altLang="en-US" sz="2000" dirty="0"/>
              <a:t>用于指定需执行切入的方法的格式，即什么样的方法需要被切入</a:t>
            </a:r>
            <a:endParaRPr lang="en-US" altLang="zh-CN" sz="2000" dirty="0"/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execution</a:t>
            </a:r>
            <a:r>
              <a:rPr lang="zh-CN" altLang="en-US" dirty="0"/>
              <a:t>（ 方法类型   方法的返回值类型   包路径   方法的名称（参数） 异常类型 </a:t>
            </a:r>
            <a:r>
              <a:rPr lang="en-US" altLang="zh-CN" dirty="0"/>
              <a:t>)</a:t>
            </a:r>
            <a:endParaRPr lang="en-US" altLang="zh-CN" dirty="0"/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方法类型包含</a:t>
            </a:r>
            <a:r>
              <a:rPr lang="en-US" altLang="zh-CN" dirty="0"/>
              <a:t>Public</a:t>
            </a:r>
            <a:r>
              <a:rPr lang="zh-CN" altLang="en-US" dirty="0"/>
              <a:t>，</a:t>
            </a:r>
            <a:r>
              <a:rPr lang="en-US" altLang="zh-CN" dirty="0"/>
              <a:t>Protected</a:t>
            </a:r>
            <a:r>
              <a:rPr lang="zh-CN" altLang="en-US" dirty="0"/>
              <a:t>等，可省略</a:t>
            </a:r>
            <a:endParaRPr lang="en-US" altLang="zh-CN" dirty="0"/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方法返回值类型，*可以包含所有的返回值类型</a:t>
            </a:r>
            <a:endParaRPr lang="en-US" altLang="zh-CN" dirty="0"/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包路径，如“</a:t>
            </a:r>
            <a:r>
              <a:rPr lang="en-US" altLang="zh-CN" dirty="0" err="1"/>
              <a:t>com.demo</a:t>
            </a:r>
            <a:r>
              <a:rPr lang="en-US" altLang="zh-CN" dirty="0"/>
              <a:t>..*”,</a:t>
            </a:r>
            <a:r>
              <a:rPr lang="zh-CN" altLang="en-US" dirty="0"/>
              <a:t>表示</a:t>
            </a:r>
            <a:r>
              <a:rPr lang="en-US" altLang="zh-CN" dirty="0"/>
              <a:t>"</a:t>
            </a:r>
            <a:r>
              <a:rPr lang="en-US" altLang="zh-CN" dirty="0" err="1"/>
              <a:t>com.demo</a:t>
            </a:r>
            <a:r>
              <a:rPr lang="en-US" altLang="zh-CN" dirty="0"/>
              <a:t>"</a:t>
            </a:r>
            <a:r>
              <a:rPr lang="zh-CN" altLang="en-US" dirty="0"/>
              <a:t>包以及该包之下子包的所有类型</a:t>
            </a:r>
            <a:endParaRPr lang="en-US" altLang="zh-CN" dirty="0"/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方法名称，如“</a:t>
            </a:r>
            <a:r>
              <a:rPr lang="en-US" altLang="zh-CN" dirty="0"/>
              <a:t>add*”,</a:t>
            </a:r>
            <a:r>
              <a:rPr lang="zh-CN" altLang="en-US" dirty="0"/>
              <a:t>表示所有以</a:t>
            </a:r>
            <a:r>
              <a:rPr lang="en-US" altLang="zh-CN" dirty="0"/>
              <a:t>add</a:t>
            </a:r>
            <a:r>
              <a:rPr lang="zh-CN" altLang="en-US" dirty="0"/>
              <a:t>开头的方法，参数：</a:t>
            </a:r>
            <a:r>
              <a:rPr lang="en-US" altLang="zh-CN" dirty="0"/>
              <a:t>(*)</a:t>
            </a:r>
            <a:r>
              <a:rPr lang="zh-CN" altLang="en-US" dirty="0"/>
              <a:t>表示任意一个参数，</a:t>
            </a:r>
            <a:r>
              <a:rPr lang="en-US" altLang="zh-CN" dirty="0"/>
              <a:t>(…)</a:t>
            </a:r>
            <a:r>
              <a:rPr lang="zh-CN" altLang="en-US" dirty="0"/>
              <a:t>表示所有参数</a:t>
            </a:r>
            <a:endParaRPr lang="en-US" altLang="zh-CN" dirty="0"/>
          </a:p>
          <a:p>
            <a:pPr marL="9099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zh-CN" altLang="en-US" dirty="0"/>
              <a:t>异常类型，如</a:t>
            </a:r>
            <a:r>
              <a:rPr lang="en-US" altLang="zh-CN" dirty="0"/>
              <a:t>execution(* *(…) throws Exception)”</a:t>
            </a:r>
            <a:r>
              <a:rPr lang="zh-CN" altLang="en-US" dirty="0"/>
              <a:t>匹配所有抛出</a:t>
            </a:r>
            <a:r>
              <a:rPr lang="en-US" altLang="zh-CN" dirty="0"/>
              <a:t>Exception</a:t>
            </a:r>
            <a:r>
              <a:rPr lang="zh-CN" altLang="en-US" dirty="0"/>
              <a:t>的方法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68224" y="455522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4673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96304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 lvl="0">
              <a:lnSpc>
                <a:spcPct val="150000"/>
              </a:lnSpc>
              <a:spcBef>
                <a:spcPts val="400"/>
              </a:spcBef>
              <a:buClr>
                <a:srgbClr val="0080CB"/>
              </a:buClr>
              <a:buSzPct val="68000"/>
            </a:pPr>
            <a:r>
              <a:rPr lang="en-US" altLang="zh-CN" sz="2000" dirty="0">
                <a:solidFill>
                  <a:srgbClr val="000000"/>
                </a:solidFill>
              </a:rPr>
              <a:t>Spring AOP @AspectJ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/>
              <a:t>	Execution</a:t>
            </a:r>
            <a:r>
              <a:rPr lang="zh-CN" altLang="en-US" sz="2000" dirty="0"/>
              <a:t>示例</a:t>
            </a:r>
            <a:endParaRPr lang="en-US" altLang="zh-CN" sz="2000" dirty="0"/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19916" y="2340780"/>
            <a:ext cx="9002271" cy="272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接口或类的任意方法都执行：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execution(* cn.edu.bupt..iocaop.demo.</a:t>
            </a:r>
            <a:r>
              <a:rPr lang="en-US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controller</a:t>
            </a:r>
            <a:r>
              <a:rPr lang="zh-CN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.Test</a:t>
            </a:r>
            <a:r>
              <a:rPr lang="en-US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Controller</a:t>
            </a:r>
            <a:r>
              <a:rPr lang="zh-CN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 .*(..))</a:t>
            </a:r>
            <a:endParaRPr lang="zh-CN" altLang="zh-CN" dirty="0"/>
          </a:p>
          <a:p>
            <a:pPr lvl="1">
              <a:lnSpc>
                <a:spcPct val="150000"/>
              </a:lnSpc>
            </a:pPr>
            <a:r>
              <a:rPr lang="en-US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execution(* cn.edu.bupt..iocaop.demo.service.TestService .*(..))</a:t>
            </a:r>
            <a:endParaRPr lang="zh-CN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定义在包里的任意类的任意方法都执行：</a:t>
            </a:r>
            <a:endParaRPr lang="en-US" altLang="zh-CN" dirty="0"/>
          </a:p>
          <a:p>
            <a:pPr lvl="0"/>
            <a:r>
              <a:rPr lang="en-US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	</a:t>
            </a:r>
            <a:r>
              <a:rPr lang="zh-CN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execution(* cn.edu.bupt.iocaop.demo.service.* .*(..))</a:t>
            </a:r>
            <a:endParaRPr lang="zh-CN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定义在包和所有子包里的任意类的任意方法的执行：</a:t>
            </a:r>
            <a:endParaRPr lang="en-US" altLang="zh-CN" dirty="0"/>
          </a:p>
          <a:p>
            <a:pPr lvl="0"/>
            <a:r>
              <a:rPr lang="en-US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	</a:t>
            </a:r>
            <a:r>
              <a:rPr lang="zh-CN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execution(* cn.edu.bupt.iocaop.demo.* .*(..))</a:t>
            </a:r>
            <a:endParaRPr lang="zh-CN" altLang="zh-CN" dirty="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696304" cy="5215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 lvl="0">
              <a:lnSpc>
                <a:spcPct val="150000"/>
              </a:lnSpc>
              <a:spcBef>
                <a:spcPts val="400"/>
              </a:spcBef>
              <a:buClr>
                <a:srgbClr val="0080CB"/>
              </a:buClr>
              <a:buSzPct val="68000"/>
            </a:pPr>
            <a:r>
              <a:rPr lang="en-US" altLang="zh-CN" sz="2000" dirty="0">
                <a:solidFill>
                  <a:srgbClr val="000000"/>
                </a:solidFill>
              </a:rPr>
              <a:t>Spring AOP @AspectJ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	within</a:t>
            </a:r>
            <a:r>
              <a:rPr lang="zh-CN" altLang="en-US" dirty="0"/>
              <a:t>：指定类型中的所有方法都将被切入，示例</a:t>
            </a:r>
            <a:endParaRPr lang="en-US" altLang="zh-CN" dirty="0"/>
          </a:p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dirty="0"/>
              <a:t>	</a:t>
            </a:r>
            <a:r>
              <a:rPr lang="zh-CN" altLang="en-US" dirty="0"/>
              <a:t>类对应对象的所有方法都执行</a:t>
            </a:r>
            <a:endParaRPr lang="en-US" altLang="zh-CN" dirty="0"/>
          </a:p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	   </a:t>
            </a:r>
            <a:r>
              <a:rPr lang="zh-CN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within(cn.edu.bupt.iocaop.demo.controller.TestController)</a:t>
            </a:r>
            <a:endParaRPr lang="zh-CN" altLang="zh-CN" dirty="0"/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dirty="0"/>
              <a:t>          包及其子包下面的所有类的所有方法都执行</a:t>
            </a:r>
            <a:endParaRPr lang="en-US" altLang="zh-CN" dirty="0"/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dirty="0"/>
              <a:t>	      </a:t>
            </a:r>
            <a:r>
              <a:rPr lang="zh-CN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within(cn.edu.bupt.iocaop.demo.*)</a:t>
            </a:r>
            <a:endParaRPr lang="en-US" altLang="zh-CN" b="1" dirty="0">
              <a:solidFill>
                <a:srgbClr val="008000"/>
              </a:solidFill>
              <a:latin typeface="宋体" pitchFamily="2" charset="-122"/>
              <a:ea typeface="宋体" pitchFamily="2" charset="-122"/>
            </a:endParaRPr>
          </a:p>
          <a:p>
            <a:pPr marL="452755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target</a:t>
            </a:r>
            <a:r>
              <a:rPr lang="zh-CN" altLang="en-US" dirty="0"/>
              <a:t>：</a:t>
            </a:r>
            <a:r>
              <a:rPr lang="en-US" altLang="zh-CN" dirty="0"/>
              <a:t>target</a:t>
            </a:r>
            <a:r>
              <a:rPr lang="zh-CN" altLang="en-US" dirty="0"/>
              <a:t>表示被代理的目标对象，当被代理的目标对象可以转换为指定的类型时则表示匹配，示例</a:t>
            </a:r>
            <a:endParaRPr lang="en-US" altLang="zh-CN" dirty="0"/>
          </a:p>
          <a:p>
            <a:pPr marL="567055" lvl="1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</a:rPr>
              <a:t>     target(cn.edu.bupt.iocaop.demo.controller.TestController)</a:t>
            </a:r>
            <a:endParaRPr lang="en-US" altLang="zh-CN" b="1" dirty="0">
              <a:solidFill>
                <a:srgbClr val="008000"/>
              </a:solidFill>
              <a:latin typeface="宋体" pitchFamily="2" charset="-122"/>
              <a:ea typeface="宋体" pitchFamily="2" charset="-122"/>
            </a:endParaRPr>
          </a:p>
          <a:p>
            <a:pPr marL="452755" lvl="1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@annotation</a:t>
            </a:r>
            <a:r>
              <a:rPr lang="zh-CN" altLang="en-US" dirty="0"/>
              <a:t>：用定义的注解表示需要切入的地方</a:t>
            </a:r>
            <a:endParaRPr lang="en-US" altLang="zh-CN" dirty="0"/>
          </a:p>
          <a:p>
            <a:pPr marL="909955" lvl="2" indent="-342900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" panose="05000000000000000000" pitchFamily="2" charset="2"/>
              <a:buChar char="Ø"/>
            </a:pPr>
            <a:r>
              <a:rPr lang="en-US" altLang="zh-CN" dirty="0"/>
              <a:t>@</a:t>
            </a:r>
            <a:r>
              <a:rPr lang="en-US" altLang="zh-CN" dirty="0" err="1"/>
              <a:t>Pointcut</a:t>
            </a:r>
            <a:r>
              <a:rPr lang="en-US" altLang="zh-CN" dirty="0"/>
              <a:t>(</a:t>
            </a:r>
            <a:r>
              <a:rPr lang="zh-CN" altLang="en-US" dirty="0"/>
              <a:t>“</a:t>
            </a:r>
            <a:r>
              <a:rPr lang="en-US" altLang="zh-CN" dirty="0"/>
              <a:t>@annotation(cn.edu.bupt.iocaop.demo.aspect.MyAction)</a:t>
            </a:r>
            <a:r>
              <a:rPr lang="zh-CN" altLang="en-US" dirty="0"/>
              <a:t>”</a:t>
            </a:r>
            <a:r>
              <a:rPr lang="en-US" altLang="zh-CN" dirty="0"/>
              <a:t>)</a:t>
            </a:r>
            <a:endParaRPr lang="en-US" altLang="zh-CN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2445" y="1316355"/>
            <a:ext cx="462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ioc-aop-demo</a:t>
            </a:r>
            <a:endParaRPr lang="en-US" altLang="zh-CN">
              <a:sym typeface="+mn-ea"/>
              <a:hlinkClick r:id="rId1" action="ppaction://hlinkfile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4580" y="2322195"/>
            <a:ext cx="56896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&lt;dependency&gt;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            &lt;groupId&gt;org.springframework.boot&lt;/groupId&gt;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            &lt;artifactId&gt;spring-boot-starter-aop&lt;/artifactId&gt;  &lt;/dependency&gt;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87425" y="1964055"/>
            <a:ext cx="286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pom.xml </a:t>
            </a:r>
            <a:r>
              <a:rPr lang="zh-CN" altLang="en-US"/>
              <a:t>中增加</a:t>
            </a:r>
            <a:r>
              <a:rPr lang="en-US" altLang="zh-CN"/>
              <a:t>aop</a:t>
            </a:r>
            <a:r>
              <a:rPr lang="zh-CN" altLang="en-US"/>
              <a:t>依赖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45" y="4364990"/>
            <a:ext cx="7531735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2445" y="1316355"/>
            <a:ext cx="462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ioc-aop-demo</a:t>
            </a:r>
            <a:endParaRPr lang="en-US" altLang="zh-CN">
              <a:sym typeface="+mn-ea"/>
              <a:hlinkClick r:id="rId1" action="ppaction://hlinkfile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684655"/>
            <a:ext cx="6040755" cy="49282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6625" y="2252980"/>
            <a:ext cx="2526030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开发</a:t>
            </a:r>
            <a:r>
              <a:rPr lang="en-US" altLang="zh-CN"/>
              <a:t>Aspect</a:t>
            </a:r>
            <a:r>
              <a:rPr lang="zh-CN" altLang="en-US"/>
              <a:t>类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定义</a:t>
            </a:r>
            <a:r>
              <a:rPr lang="en-US" altLang="zh-CN"/>
              <a:t>PointCut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定义需要的增强方法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0" y="1223784"/>
            <a:ext cx="11145511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/>
              <a:t>IoC</a:t>
            </a:r>
            <a:r>
              <a:rPr lang="zh-CN" altLang="en-US" sz="2000" dirty="0"/>
              <a:t>容器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 err="1">
                <a:sym typeface="+mn-ea"/>
              </a:rPr>
              <a:t>IoC</a:t>
            </a:r>
            <a:r>
              <a:rPr lang="zh-CN" altLang="en-US" dirty="0">
                <a:sym typeface="+mn-ea"/>
              </a:rPr>
              <a:t>是面向对象编程中用来减低耦合度的一种设计原则；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>
                <a:sym typeface="+mn-ea"/>
              </a:rPr>
              <a:t>一般情况下，软件系统都需要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多个类对象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协作</a:t>
            </a:r>
            <a:r>
              <a:rPr lang="zh-CN" altLang="en-US" dirty="0">
                <a:sym typeface="+mn-ea"/>
              </a:rPr>
              <a:t>来实现业务逻辑，传统编程模式是由调用者自己创建获取它所依赖的对象，如</a:t>
            </a:r>
            <a:r>
              <a:rPr lang="en-US" altLang="zh-CN" dirty="0" err="1"/>
              <a:t>ClassA</a:t>
            </a:r>
            <a:r>
              <a:rPr lang="zh-CN" altLang="en-US" dirty="0"/>
              <a:t>中用到了</a:t>
            </a:r>
            <a:r>
              <a:rPr lang="en-US" altLang="zh-CN" dirty="0" err="1"/>
              <a:t>ClassB</a:t>
            </a:r>
            <a:r>
              <a:rPr lang="zh-CN" altLang="en-US" dirty="0"/>
              <a:t>的对象</a:t>
            </a:r>
            <a:r>
              <a:rPr lang="en-US" altLang="zh-CN" dirty="0"/>
              <a:t>b</a:t>
            </a:r>
            <a:r>
              <a:rPr lang="zh-CN" altLang="en-US" dirty="0"/>
              <a:t>，一般情况下，需要在</a:t>
            </a:r>
            <a:r>
              <a:rPr lang="en-US" altLang="zh-CN" dirty="0"/>
              <a:t>A</a:t>
            </a:r>
            <a:r>
              <a:rPr lang="zh-CN" altLang="en-US" dirty="0"/>
              <a:t>的代码中显式的</a:t>
            </a:r>
            <a:r>
              <a:rPr lang="en-US" altLang="zh-CN" dirty="0"/>
              <a:t>new</a:t>
            </a:r>
            <a:r>
              <a:rPr lang="zh-CN" altLang="en-US" dirty="0"/>
              <a:t>一个</a:t>
            </a:r>
            <a:r>
              <a:rPr lang="en-US" altLang="zh-CN" dirty="0"/>
              <a:t>B</a:t>
            </a:r>
            <a:r>
              <a:rPr lang="zh-CN" altLang="en-US" dirty="0"/>
              <a:t>的对象。</a:t>
            </a:r>
            <a:endParaRPr lang="en-US" altLang="zh-CN" dirty="0"/>
          </a:p>
        </p:txBody>
      </p:sp>
      <p:sp>
        <p:nvSpPr>
          <p:cNvPr id="5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IoC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579029" y="4257721"/>
            <a:ext cx="1728788" cy="9010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MyApp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6588929" y="3467118"/>
            <a:ext cx="1728788" cy="90104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ClassA</a:t>
            </a:r>
            <a:endParaRPr lang="en-US" altLang="zh-CN" dirty="0"/>
          </a:p>
          <a:p>
            <a:pPr algn="ctr"/>
            <a:r>
              <a:rPr lang="en-US" altLang="zh-CN" dirty="0"/>
              <a:t> a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598454" y="5158767"/>
            <a:ext cx="1728788" cy="90104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ClassC</a:t>
            </a:r>
            <a:endParaRPr lang="en-US" altLang="zh-CN" dirty="0"/>
          </a:p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endCxn id="7" idx="1"/>
          </p:cNvCxnSpPr>
          <p:nvPr/>
        </p:nvCxnSpPr>
        <p:spPr>
          <a:xfrm flipV="1">
            <a:off x="5414973" y="3917641"/>
            <a:ext cx="1173956" cy="790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3"/>
            <a:endCxn id="8" idx="1"/>
          </p:cNvCxnSpPr>
          <p:nvPr/>
        </p:nvCxnSpPr>
        <p:spPr>
          <a:xfrm>
            <a:off x="5307817" y="4708244"/>
            <a:ext cx="1290637" cy="901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727077" y="3467118"/>
            <a:ext cx="1728788" cy="9010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ClassB</a:t>
            </a:r>
            <a:endParaRPr lang="en-US" altLang="zh-CN" dirty="0"/>
          </a:p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7" idx="3"/>
            <a:endCxn id="13" idx="1"/>
          </p:cNvCxnSpPr>
          <p:nvPr/>
        </p:nvCxnSpPr>
        <p:spPr>
          <a:xfrm>
            <a:off x="8317717" y="3917641"/>
            <a:ext cx="1409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414973" y="389993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524509" y="538108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610622" y="353798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40881" y="4084602"/>
            <a:ext cx="2807179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public void </a:t>
            </a:r>
            <a:r>
              <a:rPr lang="en-US" altLang="zh-CN" dirty="0" err="1"/>
              <a:t>MyApp</a:t>
            </a:r>
            <a:r>
              <a:rPr lang="en-US" altLang="zh-CN" dirty="0"/>
              <a:t>(){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ClassA</a:t>
            </a:r>
            <a:r>
              <a:rPr lang="en-US" altLang="zh-CN" dirty="0"/>
              <a:t>  a = </a:t>
            </a:r>
            <a:r>
              <a:rPr lang="en-US" altLang="zh-CN" dirty="0">
                <a:solidFill>
                  <a:srgbClr val="FF0000"/>
                </a:solidFill>
              </a:rPr>
              <a:t>new</a:t>
            </a:r>
            <a:r>
              <a:rPr lang="en-US" altLang="zh-CN" dirty="0"/>
              <a:t> </a:t>
            </a:r>
            <a:r>
              <a:rPr lang="en-US" altLang="zh-CN" dirty="0" err="1"/>
              <a:t>ClassA</a:t>
            </a:r>
            <a:r>
              <a:rPr lang="en-US" altLang="zh-CN" dirty="0"/>
              <a:t>()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ClassB</a:t>
            </a:r>
            <a:r>
              <a:rPr lang="en-US" altLang="zh-CN" dirty="0"/>
              <a:t>  c = </a:t>
            </a:r>
            <a:r>
              <a:rPr lang="en-US" altLang="zh-CN" dirty="0">
                <a:solidFill>
                  <a:srgbClr val="FF0000"/>
                </a:solidFill>
              </a:rPr>
              <a:t>new</a:t>
            </a:r>
            <a:r>
              <a:rPr lang="en-US" altLang="zh-CN" dirty="0"/>
              <a:t> </a:t>
            </a:r>
            <a:r>
              <a:rPr lang="en-US" altLang="zh-CN" dirty="0" err="1"/>
              <a:t>ClassC</a:t>
            </a:r>
            <a:r>
              <a:rPr lang="en-US" altLang="zh-CN" dirty="0"/>
              <a:t>()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022397" y="4623091"/>
            <a:ext cx="280717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public void </a:t>
            </a:r>
            <a:r>
              <a:rPr lang="en-US" altLang="zh-CN" dirty="0" err="1"/>
              <a:t>ClassA</a:t>
            </a:r>
            <a:r>
              <a:rPr lang="en-US" altLang="zh-CN" dirty="0"/>
              <a:t>(){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ClassB</a:t>
            </a:r>
            <a:r>
              <a:rPr lang="en-US" altLang="zh-CN" dirty="0"/>
              <a:t>  b = </a:t>
            </a:r>
            <a:r>
              <a:rPr lang="en-US" altLang="zh-CN" dirty="0">
                <a:solidFill>
                  <a:srgbClr val="FF0000"/>
                </a:solidFill>
              </a:rPr>
              <a:t>new</a:t>
            </a:r>
            <a:r>
              <a:rPr lang="en-US" altLang="zh-CN" dirty="0"/>
              <a:t> </a:t>
            </a:r>
            <a:r>
              <a:rPr lang="en-US" altLang="zh-CN" dirty="0" err="1"/>
              <a:t>ClassB</a:t>
            </a:r>
            <a:r>
              <a:rPr lang="en-US" altLang="zh-CN" dirty="0"/>
              <a:t>()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4514850" y="3871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9.1.2 AOP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2445" y="1316355"/>
            <a:ext cx="462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ioc-aop-demo</a:t>
            </a:r>
            <a:endParaRPr lang="en-US" altLang="zh-CN">
              <a:sym typeface="+mn-ea"/>
              <a:hlinkClick r:id="rId1" action="ppaction://hlinkfile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" y="2077085"/>
            <a:ext cx="11252835" cy="3657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05020" y="596773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控制台输出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0372" y="1223784"/>
            <a:ext cx="11425813" cy="518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300" dirty="0">
                <a:sym typeface="+mn-ea"/>
              </a:rPr>
              <a:t>Spring Boot</a:t>
            </a:r>
            <a:r>
              <a:rPr lang="zh-CN" altLang="en-US" sz="2300" dirty="0">
                <a:sym typeface="+mn-ea"/>
              </a:rPr>
              <a:t>简介</a:t>
            </a:r>
            <a:r>
              <a:rPr lang="zh-CN" altLang="en-US" sz="1600" dirty="0">
                <a:sym typeface="+mn-ea"/>
              </a:rPr>
              <a:t>（</a:t>
            </a:r>
            <a:r>
              <a:rPr lang="zh-CN" altLang="en-US" sz="1600" dirty="0">
                <a:sym typeface="+mn-ea"/>
                <a:hlinkClick r:id="rId1"/>
              </a:rPr>
              <a:t>官方文档下载</a:t>
            </a:r>
            <a:r>
              <a:rPr lang="zh-CN" altLang="en-US" sz="1600" dirty="0">
                <a:sym typeface="+mn-ea"/>
              </a:rPr>
              <a:t>）</a:t>
            </a:r>
            <a:endParaRPr lang="en-US" altLang="zh-CN" sz="16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Spring Boot</a:t>
            </a:r>
            <a:r>
              <a:rPr lang="zh-CN" altLang="en-US" sz="2000" dirty="0">
                <a:sym typeface="+mn-ea"/>
              </a:rPr>
              <a:t>是一个基于</a:t>
            </a:r>
            <a:r>
              <a:rPr lang="en-US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框架搭建起来的应用，其目的是让</a:t>
            </a:r>
            <a:r>
              <a:rPr lang="en-US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框架更加容易得到快速的应用，增强其在快速应用开发（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R</a:t>
            </a:r>
            <a:r>
              <a:rPr lang="en-US" altLang="zh-CN" sz="2000" dirty="0">
                <a:sym typeface="+mn-ea"/>
              </a:rPr>
              <a:t>apid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A</a:t>
            </a:r>
            <a:r>
              <a:rPr lang="en-US" altLang="zh-CN" sz="2000" dirty="0">
                <a:sym typeface="+mn-ea"/>
              </a:rPr>
              <a:t>pplication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D</a:t>
            </a:r>
            <a:r>
              <a:rPr lang="en-US" altLang="zh-CN" sz="2000" dirty="0">
                <a:sym typeface="+mn-ea"/>
              </a:rPr>
              <a:t>evelopment</a:t>
            </a:r>
            <a:r>
              <a:rPr lang="zh-CN" altLang="en-US" sz="2000" dirty="0">
                <a:sym typeface="+mn-ea"/>
              </a:rPr>
              <a:t>）领域的竞争力。</a:t>
            </a:r>
            <a:endParaRPr lang="en-US" altLang="zh-CN" sz="2000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>
                <a:sym typeface="+mn-ea"/>
              </a:rPr>
              <a:t>Spring Boot</a:t>
            </a:r>
            <a:r>
              <a:rPr lang="zh-CN" altLang="en-US" sz="2000" dirty="0">
                <a:sym typeface="+mn-ea"/>
              </a:rPr>
              <a:t>的优点：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可以创建独立的</a:t>
            </a:r>
            <a:r>
              <a:rPr lang="en-US" altLang="zh-CN" sz="2000" dirty="0">
                <a:sym typeface="+mn-ea"/>
              </a:rPr>
              <a:t>Spring</a:t>
            </a:r>
            <a:r>
              <a:rPr lang="zh-CN" altLang="en-US" sz="2000" dirty="0">
                <a:sym typeface="+mn-ea"/>
              </a:rPr>
              <a:t>应用程序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嵌入</a:t>
            </a:r>
            <a:r>
              <a:rPr lang="en-US" altLang="zh-CN" sz="2000" dirty="0">
                <a:sym typeface="+mn-ea"/>
              </a:rPr>
              <a:t>Tomcat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Jetty</a:t>
            </a:r>
            <a:r>
              <a:rPr lang="zh-CN" altLang="en-US" sz="2000" dirty="0">
                <a:sym typeface="+mn-ea"/>
              </a:rPr>
              <a:t>等</a:t>
            </a:r>
            <a:r>
              <a:rPr lang="en-US" altLang="zh-CN" sz="2000" dirty="0">
                <a:sym typeface="+mn-ea"/>
              </a:rPr>
              <a:t>Servlet/JSP</a:t>
            </a:r>
            <a:r>
              <a:rPr lang="zh-CN" altLang="en-US" sz="2000" dirty="0">
                <a:sym typeface="+mn-ea"/>
              </a:rPr>
              <a:t>容器，无须部署</a:t>
            </a:r>
            <a:r>
              <a:rPr lang="en-US" altLang="zh-CN" sz="2000" dirty="0">
                <a:sym typeface="+mn-ea"/>
              </a:rPr>
              <a:t>WAR</a:t>
            </a:r>
            <a:r>
              <a:rPr lang="zh-CN" altLang="en-US" sz="2000" dirty="0">
                <a:sym typeface="+mn-ea"/>
              </a:rPr>
              <a:t>文件；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支持通过</a:t>
            </a:r>
            <a:r>
              <a:rPr lang="en-US" altLang="zh-CN" sz="2000" dirty="0">
                <a:sym typeface="+mn-ea"/>
              </a:rPr>
              <a:t>Maven</a:t>
            </a:r>
            <a:r>
              <a:rPr lang="zh-CN" altLang="en-US" sz="2000" dirty="0">
                <a:sym typeface="+mn-ea"/>
              </a:rPr>
              <a:t>或</a:t>
            </a:r>
            <a:r>
              <a:rPr lang="en-US" altLang="zh-CN" sz="2000" dirty="0" err="1">
                <a:sym typeface="+mn-ea"/>
              </a:rPr>
              <a:t>Gradle</a:t>
            </a:r>
            <a:r>
              <a:rPr lang="zh-CN" altLang="en-US" sz="2000" dirty="0">
                <a:sym typeface="+mn-ea"/>
              </a:rPr>
              <a:t>进行依赖管理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尽可能的自动配置</a:t>
            </a:r>
            <a:r>
              <a:rPr lang="en-US" altLang="zh-CN" sz="2000" dirty="0">
                <a:sym typeface="+mn-ea"/>
              </a:rPr>
              <a:t>Spring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提供生产就绪型功能，如指标监控、健康检查、外部配置等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sz="2000" dirty="0">
                <a:sym typeface="+mn-ea"/>
              </a:rPr>
              <a:t>支持注解，对</a:t>
            </a:r>
            <a:r>
              <a:rPr lang="en-US" altLang="zh-CN" sz="2000" dirty="0">
                <a:sym typeface="+mn-ea"/>
              </a:rPr>
              <a:t>XML</a:t>
            </a:r>
            <a:r>
              <a:rPr lang="zh-CN" altLang="en-US" sz="2000" dirty="0">
                <a:sym typeface="+mn-ea"/>
              </a:rPr>
              <a:t>没有要求配置</a:t>
            </a:r>
            <a:endParaRPr lang="en-US" altLang="zh-CN" sz="2000" dirty="0"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665" y="2267133"/>
            <a:ext cx="7457143" cy="29238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38715" y="5343526"/>
            <a:ext cx="9319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Spring Boot</a:t>
            </a:r>
            <a:r>
              <a:rPr lang="zh-CN" altLang="en-US" dirty="0"/>
              <a:t>程序有一个入口，就是</a:t>
            </a:r>
            <a:r>
              <a:rPr lang="en-US" altLang="zh-CN" dirty="0"/>
              <a:t>main</a:t>
            </a:r>
            <a:r>
              <a:rPr lang="zh-CN" altLang="en-US" dirty="0"/>
              <a:t>方法。</a:t>
            </a:r>
            <a:r>
              <a:rPr lang="en-US" altLang="zh-CN" dirty="0"/>
              <a:t>main</a:t>
            </a:r>
            <a:r>
              <a:rPr lang="zh-CN" altLang="en-US" dirty="0"/>
              <a:t>里面调用</a:t>
            </a:r>
            <a:r>
              <a:rPr lang="en-US" altLang="zh-CN" dirty="0" err="1"/>
              <a:t>SpringApplication.run</a:t>
            </a:r>
            <a:r>
              <a:rPr lang="en-US" altLang="zh-CN" dirty="0"/>
              <a:t>()</a:t>
            </a:r>
            <a:r>
              <a:rPr lang="zh-CN" altLang="en-US" dirty="0"/>
              <a:t>启动整个</a:t>
            </a:r>
            <a:r>
              <a:rPr lang="en-US" altLang="zh-CN" dirty="0"/>
              <a:t>Spring Boot</a:t>
            </a:r>
            <a:r>
              <a:rPr lang="zh-CN" altLang="en-US" dirty="0"/>
              <a:t>程序，该方法所在类需要使用</a:t>
            </a:r>
            <a:r>
              <a:rPr lang="en-US" altLang="zh-CN" dirty="0"/>
              <a:t>@</a:t>
            </a:r>
            <a:r>
              <a:rPr lang="en-US" altLang="zh-CN" dirty="0" err="1"/>
              <a:t>SpringBootApplication</a:t>
            </a:r>
            <a:r>
              <a:rPr lang="zh-CN" altLang="en-US" dirty="0"/>
              <a:t>注解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33890" y="1377128"/>
            <a:ext cx="931974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Spring Boot</a:t>
            </a:r>
            <a:r>
              <a:rPr lang="zh-CN" altLang="en-US" dirty="0"/>
              <a:t>可以根据应用中包含的不同的库对其自动配置，提供了快速创建应用的能力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2175" y="1433017"/>
            <a:ext cx="8590476" cy="2647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27" y="4814957"/>
            <a:ext cx="8409524" cy="1114286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 rot="5400000">
            <a:off x="5503069" y="4152763"/>
            <a:ext cx="928687" cy="3957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224" y="1695695"/>
            <a:ext cx="8580952" cy="39238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43413" y="5943579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创建应用程序上下文即创建</a:t>
            </a:r>
            <a:r>
              <a:rPr lang="en-US" altLang="zh-CN" dirty="0" err="1"/>
              <a:t>IoC</a:t>
            </a:r>
            <a:r>
              <a:rPr lang="zh-CN" altLang="en-US" dirty="0"/>
              <a:t>容器</a:t>
            </a:r>
            <a:endParaRPr lang="zh-CN" altLang="en-US" dirty="0"/>
          </a:p>
        </p:txBody>
      </p:sp>
      <p:sp>
        <p:nvSpPr>
          <p:cNvPr id="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29088" y="6043592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根据项目类型创建三种不同类型的</a:t>
            </a:r>
            <a:r>
              <a:rPr lang="en-US" altLang="zh-CN" dirty="0" err="1"/>
              <a:t>IoC</a:t>
            </a:r>
            <a:r>
              <a:rPr lang="zh-CN" altLang="en-US" dirty="0"/>
              <a:t>容器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575" y="1690934"/>
            <a:ext cx="9400000" cy="3961905"/>
          </a:xfrm>
          <a:prstGeom prst="rect">
            <a:avLst/>
          </a:prstGeom>
        </p:spPr>
      </p:pic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4568" y="4300493"/>
            <a:ext cx="753603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@</a:t>
            </a:r>
            <a:r>
              <a:rPr lang="en-US" altLang="zh-CN" dirty="0" err="1">
                <a:solidFill>
                  <a:srgbClr val="FF0000"/>
                </a:solidFill>
              </a:rPr>
              <a:t>SpringBootApplicatio</a:t>
            </a:r>
            <a:r>
              <a:rPr lang="en-US" altLang="zh-CN" dirty="0" err="1"/>
              <a:t>n</a:t>
            </a:r>
            <a:r>
              <a:rPr lang="zh-CN" altLang="en-US" dirty="0"/>
              <a:t>是一个组合注解，组合了以下几个注解的功能：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808000"/>
                </a:solidFill>
                <a:latin typeface="Consolas" panose="020B0609020204030204" pitchFamily="49" charset="0"/>
              </a:rPr>
              <a:t>@SpringBootConfiguration</a:t>
            </a:r>
            <a:r>
              <a:rPr lang="en-US" altLang="zh-CN" dirty="0">
                <a:solidFill>
                  <a:srgbClr val="808000"/>
                </a:solidFill>
                <a:latin typeface="Consolas" panose="020B0609020204030204" pitchFamily="49" charset="0"/>
              </a:rPr>
              <a:t>:</a:t>
            </a:r>
            <a:r>
              <a:rPr lang="zh-CN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表明入口类是个配置类</a:t>
            </a:r>
            <a:br>
              <a:rPr lang="zh-CN" altLang="zh-CN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zh-CN" altLang="zh-CN" dirty="0">
                <a:solidFill>
                  <a:srgbClr val="808000"/>
                </a:solidFill>
                <a:latin typeface="Consolas" panose="020B0609020204030204" pitchFamily="49" charset="0"/>
              </a:rPr>
              <a:t>@EnableAutoConfiguration</a:t>
            </a:r>
            <a:r>
              <a:rPr lang="zh-CN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：开启自动配置</a:t>
            </a:r>
            <a:br>
              <a:rPr lang="zh-CN" altLang="zh-CN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zh-CN" altLang="zh-CN" dirty="0">
                <a:solidFill>
                  <a:srgbClr val="808000"/>
                </a:solidFill>
                <a:latin typeface="Consolas" panose="020B0609020204030204" pitchFamily="49" charset="0"/>
              </a:rPr>
              <a:t>@ComponentScan</a:t>
            </a:r>
            <a:r>
              <a:rPr lang="zh-CN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：获得自动扫描</a:t>
            </a:r>
            <a:r>
              <a:rPr lang="en-US" altLang="zh-CN" dirty="0">
                <a:solidFill>
                  <a:srgbClr val="808000"/>
                </a:solidFill>
                <a:latin typeface="Consolas" panose="020B0609020204030204" pitchFamily="49" charset="0"/>
              </a:rPr>
              <a:t>Bean</a:t>
            </a:r>
            <a:r>
              <a:rPr lang="zh-CN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的功能</a:t>
            </a:r>
            <a:endParaRPr lang="zh-CN" altLang="zh-CN" sz="2400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568" y="1433017"/>
            <a:ext cx="10085714" cy="2647619"/>
          </a:xfrm>
          <a:prstGeom prst="rect">
            <a:avLst/>
          </a:prstGeom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544" y="1319332"/>
            <a:ext cx="5742857" cy="204761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10844" y="1571572"/>
            <a:ext cx="4073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@Import</a:t>
            </a:r>
            <a:r>
              <a:rPr lang="zh-CN" altLang="en-US" dirty="0"/>
              <a:t>引入了一个自动配置选择器类</a:t>
            </a:r>
            <a:endParaRPr lang="zh-CN" altLang="zh-CN" sz="2400" dirty="0"/>
          </a:p>
          <a:p>
            <a:endParaRPr lang="zh-CN" altLang="en-US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44" y="3628506"/>
            <a:ext cx="10171428" cy="2961905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H="1">
            <a:off x="7547619" y="3228975"/>
            <a:ext cx="1067744" cy="148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43900" y="28860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获取应导入的自动配置</a:t>
            </a:r>
            <a:endParaRPr lang="zh-CN" altLang="en-US" dirty="0"/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1165" y="63865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自动配置示例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466" y="1322197"/>
            <a:ext cx="10397067" cy="4847221"/>
          </a:xfrm>
          <a:prstGeom prst="rect">
            <a:avLst/>
          </a:prstGeom>
        </p:spPr>
      </p:pic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1165" y="63865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自动配置示例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399" y="1400195"/>
            <a:ext cx="11260667" cy="4627552"/>
          </a:xfrm>
          <a:prstGeom prst="rect">
            <a:avLst/>
          </a:prstGeom>
        </p:spPr>
      </p:pic>
      <p:sp>
        <p:nvSpPr>
          <p:cNvPr id="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0" y="1223784"/>
            <a:ext cx="1140823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/>
              <a:t>IoC</a:t>
            </a:r>
            <a:r>
              <a:rPr lang="zh-CN" altLang="en-US" sz="2000" dirty="0"/>
              <a:t>容器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 err="1">
                <a:sym typeface="+mn-ea"/>
              </a:rPr>
              <a:t>IoC</a:t>
            </a:r>
            <a:r>
              <a:rPr lang="zh-CN" altLang="en-US" dirty="0">
                <a:sym typeface="+mn-ea"/>
              </a:rPr>
              <a:t>的设计原则是引入一个</a:t>
            </a:r>
            <a:r>
              <a:rPr lang="zh-CN" altLang="en-US" dirty="0"/>
              <a:t>调控系统内所有对象的外界实体“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容器</a:t>
            </a:r>
            <a:r>
              <a:rPr lang="zh-CN" altLang="en-US" dirty="0">
                <a:sym typeface="+mn-ea"/>
              </a:rPr>
              <a:t>“，由容器来管理应用程序需要使用的各种对象和它们之间的依赖关系，控制器由调用者自身转移到容器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，控制权发生了反转</a:t>
            </a:r>
            <a:r>
              <a:rPr lang="zh-CN" altLang="en-US" dirty="0">
                <a:sym typeface="+mn-ea"/>
              </a:rPr>
              <a:t>。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zh-CN" altLang="en-US" dirty="0"/>
              <a:t>最常见的一种</a:t>
            </a:r>
            <a:r>
              <a:rPr lang="en-US" altLang="zh-CN" dirty="0" err="1"/>
              <a:t>IoC</a:t>
            </a:r>
            <a:r>
              <a:rPr lang="zh-CN" altLang="en-US" dirty="0"/>
              <a:t>方式叫做</a:t>
            </a:r>
            <a:r>
              <a:rPr lang="zh-CN" altLang="en-US" b="1" dirty="0">
                <a:solidFill>
                  <a:srgbClr val="FF0000"/>
                </a:solidFill>
              </a:rPr>
              <a:t>依赖注入</a:t>
            </a:r>
            <a:r>
              <a:rPr lang="zh-CN" altLang="en-US" dirty="0"/>
              <a:t>（</a:t>
            </a:r>
            <a:r>
              <a:rPr lang="en-US" altLang="zh-CN" dirty="0"/>
              <a:t>Dependency Injection</a:t>
            </a:r>
            <a:r>
              <a:rPr lang="zh-CN" altLang="en-US" dirty="0"/>
              <a:t>，简称</a:t>
            </a:r>
            <a:r>
              <a:rPr lang="en-US" altLang="zh-CN" b="1" dirty="0">
                <a:solidFill>
                  <a:srgbClr val="FF0000"/>
                </a:solidFill>
              </a:rPr>
              <a:t>DI</a:t>
            </a:r>
            <a:r>
              <a:rPr lang="zh-CN" altLang="en-US" dirty="0"/>
              <a:t>），即对象在被创建的时候，由容器将其所依赖的对象的引用传递给它。也可以说，依赖被注入到对象中。</a:t>
            </a:r>
            <a:endParaRPr lang="en-US" altLang="zh-CN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Spring</a:t>
            </a:r>
            <a:r>
              <a:rPr lang="zh-CN" altLang="en-US" dirty="0">
                <a:sym typeface="+mn-ea"/>
              </a:rPr>
              <a:t>将管理的对象称为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Bean</a:t>
            </a:r>
            <a:endParaRPr lang="en-US" altLang="zh-CN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917027" y="3750943"/>
            <a:ext cx="3057525" cy="619988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容器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28591" y="5203842"/>
            <a:ext cx="1428751" cy="6346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MyApp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293134" y="5189555"/>
            <a:ext cx="1493045" cy="6489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ClassA</a:t>
            </a:r>
            <a:endParaRPr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4445790" y="5199079"/>
            <a:ext cx="1493045" cy="6489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ClassB</a:t>
            </a:r>
            <a:endParaRPr lang="en-US" altLang="zh-CN" dirty="0"/>
          </a:p>
        </p:txBody>
      </p:sp>
      <p:sp>
        <p:nvSpPr>
          <p:cNvPr id="9" name="圆角矩形 8"/>
          <p:cNvSpPr/>
          <p:nvPr/>
        </p:nvSpPr>
        <p:spPr>
          <a:xfrm>
            <a:off x="6502651" y="5199079"/>
            <a:ext cx="1493045" cy="6489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ClassC</a:t>
            </a:r>
            <a:endParaRPr lang="en-US" altLang="zh-CN" dirty="0"/>
          </a:p>
        </p:txBody>
      </p:sp>
      <p:cxnSp>
        <p:nvCxnSpPr>
          <p:cNvPr id="10" name="肘形连接符 9"/>
          <p:cNvCxnSpPr>
            <a:stCxn id="2" idx="2"/>
            <a:endCxn id="6" idx="0"/>
          </p:cNvCxnSpPr>
          <p:nvPr/>
        </p:nvCxnSpPr>
        <p:spPr>
          <a:xfrm rot="5400000">
            <a:off x="2277924" y="3035975"/>
            <a:ext cx="832911" cy="35028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2" idx="2"/>
            <a:endCxn id="7" idx="0"/>
          </p:cNvCxnSpPr>
          <p:nvPr/>
        </p:nvCxnSpPr>
        <p:spPr>
          <a:xfrm rot="5400000">
            <a:off x="3333412" y="4077177"/>
            <a:ext cx="818624" cy="1406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2" idx="2"/>
            <a:endCxn id="8" idx="0"/>
          </p:cNvCxnSpPr>
          <p:nvPr/>
        </p:nvCxnSpPr>
        <p:spPr>
          <a:xfrm rot="16200000" flipH="1">
            <a:off x="4404977" y="4411743"/>
            <a:ext cx="828148" cy="7465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2" idx="2"/>
            <a:endCxn id="9" idx="0"/>
          </p:cNvCxnSpPr>
          <p:nvPr/>
        </p:nvCxnSpPr>
        <p:spPr>
          <a:xfrm rot="16200000" flipH="1">
            <a:off x="5433408" y="3383313"/>
            <a:ext cx="828148" cy="28033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43969" y="44010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565409" y="44103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739707" y="44103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796568" y="436546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559512" y="3533185"/>
            <a:ext cx="2973891" cy="29495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MyApp</a:t>
            </a:r>
            <a:r>
              <a:rPr lang="en-US" altLang="zh-CN" dirty="0"/>
              <a:t> app = new </a:t>
            </a:r>
            <a:r>
              <a:rPr lang="en-US" altLang="zh-CN" dirty="0" err="1"/>
              <a:t>MyApp</a:t>
            </a:r>
            <a:r>
              <a:rPr lang="en-US" altLang="zh-CN" dirty="0"/>
              <a:t>()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ClassA</a:t>
            </a:r>
            <a:r>
              <a:rPr lang="en-US" altLang="zh-CN" dirty="0"/>
              <a:t> a = new </a:t>
            </a:r>
            <a:r>
              <a:rPr lang="en-US" altLang="zh-CN" dirty="0" err="1"/>
              <a:t>ClassA</a:t>
            </a:r>
            <a:r>
              <a:rPr lang="en-US" altLang="zh-CN" dirty="0"/>
              <a:t>()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ClassB</a:t>
            </a:r>
            <a:r>
              <a:rPr lang="en-US" altLang="zh-CN" dirty="0"/>
              <a:t> b = new </a:t>
            </a:r>
            <a:r>
              <a:rPr lang="en-US" altLang="zh-CN" dirty="0" err="1"/>
              <a:t>ClassB</a:t>
            </a:r>
            <a:r>
              <a:rPr lang="en-US" altLang="zh-CN" dirty="0"/>
              <a:t>()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ClassC</a:t>
            </a:r>
            <a:r>
              <a:rPr lang="en-US" altLang="zh-CN" dirty="0"/>
              <a:t> c = new </a:t>
            </a:r>
            <a:r>
              <a:rPr lang="en-US" altLang="zh-CN" dirty="0" err="1"/>
              <a:t>ClassC</a:t>
            </a:r>
            <a:r>
              <a:rPr lang="en-US" altLang="zh-CN" dirty="0"/>
              <a:t>()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a.setB</a:t>
            </a:r>
            <a:r>
              <a:rPr lang="en-US" altLang="zh-CN" dirty="0"/>
              <a:t>(b)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app.setA</a:t>
            </a:r>
            <a:r>
              <a:rPr lang="en-US" altLang="zh-CN" dirty="0"/>
              <a:t>(a)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App.setC</a:t>
            </a:r>
            <a:r>
              <a:rPr lang="en-US" altLang="zh-CN" dirty="0"/>
              <a:t>(c)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5565574" y="4060937"/>
            <a:ext cx="29939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87296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</a:rPr>
              <a:t>Spring Boot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Spring MVC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Tomcat</a:t>
            </a:r>
            <a:r>
              <a:rPr lang="zh-CN" altLang="en-US" sz="2000" dirty="0">
                <a:latin typeface="+mn-ea"/>
                <a:ea typeface="+mn-ea"/>
              </a:rPr>
              <a:t>是如何整合在一起的？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5875" y="2142869"/>
            <a:ext cx="1985962" cy="10715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创建</a:t>
            </a:r>
            <a:r>
              <a:rPr lang="en-US" altLang="zh-CN" dirty="0" err="1"/>
              <a:t>IoC</a:t>
            </a:r>
            <a:r>
              <a:rPr lang="zh-CN" altLang="en-US" dirty="0"/>
              <a:t>容器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593431" y="2142868"/>
            <a:ext cx="1985962" cy="10715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启动内置的</a:t>
            </a:r>
            <a:r>
              <a:rPr lang="en-US" altLang="zh-CN" dirty="0"/>
              <a:t>Tomcat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471863" y="2522919"/>
            <a:ext cx="900112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896896" y="2521486"/>
            <a:ext cx="900112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978325" y="2142866"/>
            <a:ext cx="1985962" cy="10715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配置</a:t>
            </a:r>
            <a:endParaRPr lang="en-US" altLang="zh-CN" dirty="0"/>
          </a:p>
          <a:p>
            <a:pPr algn="ctr"/>
            <a:r>
              <a:rPr lang="en-US" altLang="zh-CN" dirty="0"/>
              <a:t>Spring MVC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3119" y="3511213"/>
            <a:ext cx="7457143" cy="2923809"/>
          </a:xfrm>
          <a:prstGeom prst="rect">
            <a:avLst/>
          </a:prstGeom>
        </p:spPr>
      </p:pic>
      <p:sp>
        <p:nvSpPr>
          <p:cNvPr id="5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Web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9" y="1414501"/>
            <a:ext cx="5933333" cy="2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9" y="1784032"/>
            <a:ext cx="9676190" cy="468571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494832" y="2786277"/>
            <a:ext cx="25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负责创建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spring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主容器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4572001" y="2970943"/>
            <a:ext cx="1922831" cy="22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8128435" y="3283704"/>
            <a:ext cx="1444190" cy="56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250214" y="289618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准备运行环境配置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3369896" y="4271964"/>
            <a:ext cx="2966666" cy="454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494832" y="4615984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创建及装配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Bean</a:t>
            </a:r>
            <a:endParaRPr lang="zh-CN" altLang="en-US" dirty="0"/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Web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3466" y="2001858"/>
            <a:ext cx="7380952" cy="27142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23296" y="5317807"/>
            <a:ext cx="9645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org/springframework/boot/web/servlet/context/ServletWebServerApplicationContext.java</a:t>
            </a:r>
            <a:endParaRPr lang="zh-CN" altLang="en-US" dirty="0"/>
          </a:p>
        </p:txBody>
      </p:sp>
      <p:sp>
        <p:nvSpPr>
          <p:cNvPr id="5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Web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459" y="2888931"/>
            <a:ext cx="6302267" cy="25555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4" y="1221883"/>
            <a:ext cx="6114774" cy="554734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5549110" y="1667054"/>
            <a:ext cx="1480340" cy="138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29450" y="144410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容器的标准启动过程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4171950" y="5444515"/>
            <a:ext cx="1700213" cy="59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89642" y="6137561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</a:t>
            </a:r>
            <a:r>
              <a:rPr lang="en-US" altLang="zh-CN" dirty="0"/>
              <a:t>Bean processors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7871998" y="2421713"/>
            <a:ext cx="1234274" cy="72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41887" y="2067631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初始化和当前容器子类相关的</a:t>
            </a:r>
            <a:r>
              <a:rPr lang="en-US" altLang="zh-CN" dirty="0"/>
              <a:t>beans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119398" y="552715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初始化其它的单例</a:t>
            </a:r>
            <a:r>
              <a:rPr lang="en-US" altLang="zh-CN" dirty="0"/>
              <a:t>beans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8489135" y="4541691"/>
            <a:ext cx="383457" cy="902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Web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927" y="2143302"/>
            <a:ext cx="8447619" cy="2828571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129213" y="2014538"/>
            <a:ext cx="1828800" cy="131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129463" y="1614488"/>
            <a:ext cx="179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 err="1"/>
              <a:t>WebServer</a:t>
            </a:r>
            <a:endParaRPr lang="zh-CN" altLang="en-US" dirty="0"/>
          </a:p>
        </p:txBody>
      </p:sp>
      <p:sp>
        <p:nvSpPr>
          <p:cNvPr id="5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Web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8366" y="1528290"/>
            <a:ext cx="9066667" cy="4409524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7986713" y="1900238"/>
            <a:ext cx="1028700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586887" y="1400195"/>
            <a:ext cx="456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WebServer</a:t>
            </a:r>
            <a:r>
              <a:rPr lang="zh-CN" altLang="en-US" dirty="0"/>
              <a:t>的工厂创建一个</a:t>
            </a:r>
            <a:r>
              <a:rPr lang="en-US" altLang="zh-CN" dirty="0" err="1"/>
              <a:t>WebServer</a:t>
            </a:r>
            <a:endParaRPr lang="zh-CN" altLang="en-US" dirty="0"/>
          </a:p>
        </p:txBody>
      </p:sp>
      <p:sp>
        <p:nvSpPr>
          <p:cNvPr id="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Web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306" y="1236171"/>
            <a:ext cx="9593388" cy="5497856"/>
          </a:xfrm>
          <a:prstGeom prst="rect">
            <a:avLst/>
          </a:prstGeom>
        </p:spPr>
      </p:pic>
      <p:sp>
        <p:nvSpPr>
          <p:cNvPr id="5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Web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项目启动流程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9.2.2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配置文件</a:t>
            </a:r>
            <a:endParaRPr lang="zh-CN" altLang="en-US" sz="2800" dirty="0">
              <a:latin typeface="+mn-ea"/>
              <a:ea typeface="宋体" pitchFamily="2" charset="-122"/>
              <a:cs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7225" y="1576341"/>
            <a:ext cx="11301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Spring Boot</a:t>
            </a:r>
            <a:r>
              <a:rPr lang="zh-CN" altLang="en-US" sz="2000" dirty="0"/>
              <a:t>可以从命令行、环境变量、</a:t>
            </a:r>
            <a:r>
              <a:rPr lang="en-US" altLang="zh-CN" sz="2000" dirty="0"/>
              <a:t>properties</a:t>
            </a:r>
            <a:r>
              <a:rPr lang="zh-CN" altLang="en-US" sz="2000" dirty="0"/>
              <a:t>文件以及</a:t>
            </a:r>
            <a:r>
              <a:rPr lang="en-US" altLang="zh-CN" sz="2000" dirty="0"/>
              <a:t>YAML</a:t>
            </a:r>
            <a:r>
              <a:rPr lang="zh-CN" altLang="en-US" sz="2000" dirty="0"/>
              <a:t>文件等外部获得配置。</a:t>
            </a:r>
            <a:r>
              <a:rPr lang="en-US" altLang="zh-CN" sz="2000" dirty="0"/>
              <a:t>YAML</a:t>
            </a:r>
            <a:r>
              <a:rPr lang="zh-CN" altLang="en-US" sz="2000" dirty="0"/>
              <a:t>是</a:t>
            </a:r>
            <a:r>
              <a:rPr lang="en-US" altLang="zh-CN" sz="2000" dirty="0"/>
              <a:t>JSON</a:t>
            </a:r>
            <a:r>
              <a:rPr lang="zh-CN" altLang="en-US" sz="2000" dirty="0"/>
              <a:t>格式的“超集”，对层级配置提供了极大的变量。</a:t>
            </a:r>
            <a:endParaRPr lang="en-US" altLang="zh-CN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3537416"/>
            <a:ext cx="5899724" cy="8166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88" y="3176655"/>
            <a:ext cx="6220950" cy="153822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91126" y="522023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application.properties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537577" y="516758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application.yml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7672388" y="2723948"/>
            <a:ext cx="514350" cy="919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405763" y="275677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冒号后面需要有一个空格</a:t>
            </a:r>
            <a:endParaRPr lang="zh-CN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9.2.2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</a:rPr>
              <a:t>Spring Boot</a:t>
            </a:r>
            <a:r>
              <a:rPr lang="zh-CN" altLang="en-US" sz="2800" dirty="0">
                <a:latin typeface="+mn-ea"/>
                <a:ea typeface="宋体" pitchFamily="2" charset="-122"/>
                <a:cs typeface="+mn-ea"/>
              </a:rPr>
              <a:t>配置文件</a:t>
            </a:r>
            <a:endParaRPr lang="zh-CN" altLang="en-US" sz="2800" dirty="0">
              <a:latin typeface="+mn-ea"/>
              <a:ea typeface="宋体" pitchFamily="2" charset="-122"/>
              <a:cs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4361" y="1360373"/>
            <a:ext cx="11301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多</a:t>
            </a:r>
            <a:r>
              <a:rPr lang="en-US" altLang="zh-CN" sz="2000" dirty="0"/>
              <a:t>Profile</a:t>
            </a:r>
            <a:r>
              <a:rPr lang="zh-CN" altLang="en-US" sz="2000" dirty="0"/>
              <a:t>：很多时候我们需要给项目多套不同的配置，比如项目部署在测试环境、运行环境时使用不同的数据库连接，</a:t>
            </a:r>
            <a:r>
              <a:rPr lang="en-US" altLang="zh-CN" sz="2000" dirty="0"/>
              <a:t>Spring Boot</a:t>
            </a:r>
            <a:r>
              <a:rPr lang="zh-CN" altLang="en-US" sz="2000" dirty="0"/>
              <a:t>支持多</a:t>
            </a:r>
            <a:r>
              <a:rPr lang="en-US" altLang="zh-CN" sz="2000" dirty="0"/>
              <a:t>Profile</a:t>
            </a:r>
            <a:r>
              <a:rPr lang="zh-CN" altLang="en-US" sz="2000" dirty="0"/>
              <a:t>，可以设置命名为 </a:t>
            </a:r>
            <a:r>
              <a:rPr lang="en-US" altLang="zh-CN" sz="2000" dirty="0"/>
              <a:t>application-{profile}.</a:t>
            </a:r>
            <a:r>
              <a:rPr lang="en-US" altLang="zh-CN" sz="2000" dirty="0" err="1"/>
              <a:t>yml</a:t>
            </a:r>
            <a:r>
              <a:rPr lang="zh-CN" altLang="en-US" sz="2000" dirty="0"/>
              <a:t>的多个配置文件</a:t>
            </a:r>
            <a:r>
              <a:rPr lang="en-US" altLang="zh-CN" sz="2000" dirty="0"/>
              <a:t>(</a:t>
            </a:r>
            <a:r>
              <a:rPr lang="zh-CN" altLang="en-US" sz="2000" dirty="0"/>
              <a:t>或者是</a:t>
            </a:r>
            <a:r>
              <a:rPr lang="en-US" altLang="zh-CN" sz="2000" dirty="0"/>
              <a:t>application-{profile}). properties </a:t>
            </a:r>
            <a:r>
              <a:rPr lang="zh-CN" altLang="en-US" sz="2000" dirty="0"/>
              <a:t>，如下图：命名为</a:t>
            </a:r>
            <a:r>
              <a:rPr lang="en-US" altLang="zh-CN" sz="2000" dirty="0"/>
              <a:t>application-</a:t>
            </a:r>
            <a:r>
              <a:rPr lang="en-US" altLang="zh-CN" sz="2000" dirty="0" err="1"/>
              <a:t>dev.yml</a:t>
            </a:r>
            <a:r>
              <a:rPr lang="zh-CN" altLang="en-US" sz="2000" dirty="0"/>
              <a:t>、</a:t>
            </a:r>
            <a:r>
              <a:rPr lang="en-US" altLang="zh-CN" sz="2000" dirty="0"/>
              <a:t>application-</a:t>
            </a:r>
            <a:r>
              <a:rPr lang="en-US" altLang="zh-CN" sz="2000" dirty="0" err="1"/>
              <a:t>test.yml</a:t>
            </a:r>
            <a:r>
              <a:rPr lang="zh-CN" altLang="en-US" sz="2000" dirty="0"/>
              <a:t>、</a:t>
            </a:r>
            <a:r>
              <a:rPr lang="en-US" altLang="zh-CN" sz="2000" dirty="0"/>
              <a:t>application-</a:t>
            </a:r>
            <a:r>
              <a:rPr lang="en-US" altLang="zh-CN" sz="2000" dirty="0" err="1"/>
              <a:t>prod.yml</a:t>
            </a:r>
            <a:r>
              <a:rPr lang="zh-CN" altLang="en-US" sz="2000" dirty="0"/>
              <a:t>的三个配置文件分别对应开发、测试、生产环境的三个配置文件。</a:t>
            </a:r>
            <a:endParaRPr lang="en-US" altLang="zh-CN" sz="20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732" y="3299365"/>
            <a:ext cx="3378202" cy="25954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134" y="3429000"/>
            <a:ext cx="3719332" cy="141162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71545" y="4970263"/>
            <a:ext cx="62722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在</a:t>
            </a:r>
            <a:r>
              <a:rPr lang="en-US" altLang="zh-CN" sz="2000" dirty="0" err="1"/>
              <a:t>application.yml</a:t>
            </a:r>
            <a:r>
              <a:rPr lang="zh-CN" altLang="en-US" sz="2000" dirty="0"/>
              <a:t>中可以通过设置</a:t>
            </a:r>
            <a:r>
              <a:rPr lang="en-US" altLang="zh-CN" sz="2000" dirty="0" err="1"/>
              <a:t>spring.profiles.active</a:t>
            </a:r>
            <a:r>
              <a:rPr lang="zh-CN" altLang="en-US" sz="2000" dirty="0"/>
              <a:t>来指定当前激活哪个</a:t>
            </a:r>
            <a:r>
              <a:rPr lang="en-US" altLang="zh-CN" sz="2000" dirty="0"/>
              <a:t>profile</a:t>
            </a:r>
            <a:r>
              <a:rPr lang="zh-CN" altLang="en-US" sz="2000" dirty="0"/>
              <a:t>文件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25600" y="6162882"/>
            <a:ext cx="738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还可以执行</a:t>
            </a:r>
            <a:r>
              <a:rPr lang="en-US" altLang="zh-CN" dirty="0">
                <a:solidFill>
                  <a:srgbClr val="FF0000"/>
                </a:solidFill>
              </a:rPr>
              <a:t>jar</a:t>
            </a:r>
            <a:r>
              <a:rPr lang="zh-CN" altLang="en-US" dirty="0">
                <a:solidFill>
                  <a:srgbClr val="FF0000"/>
                </a:solidFill>
              </a:rPr>
              <a:t>时指定</a:t>
            </a:r>
            <a:r>
              <a:rPr lang="en-US" altLang="zh-CN" dirty="0"/>
              <a:t>:</a:t>
            </a:r>
            <a:r>
              <a:rPr lang="zh-CN" altLang="en-US" dirty="0"/>
              <a:t>  java -jar  </a:t>
            </a:r>
            <a:r>
              <a:rPr lang="en-US" altLang="zh-CN" dirty="0" err="1"/>
              <a:t>xxxxx</a:t>
            </a:r>
            <a:r>
              <a:rPr lang="zh-CN" altLang="en-US" dirty="0"/>
              <a:t>.jar --spring.profiles.active=</a:t>
            </a:r>
            <a:r>
              <a:rPr lang="en-US" altLang="zh-CN" dirty="0"/>
              <a:t>prod</a:t>
            </a:r>
            <a:endParaRPr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异步任务和计划任务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212" y="1349303"/>
            <a:ext cx="113014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Spring Boot</a:t>
            </a:r>
            <a:r>
              <a:rPr lang="zh-CN" altLang="en-US" sz="2000" dirty="0"/>
              <a:t>提供了异步多线程任务和计划任务功能。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当一个请求对应的是比较耗时的操作时（如调用数据导出、文件格式转换、</a:t>
            </a:r>
            <a:r>
              <a:rPr lang="en-US" altLang="zh-CN" sz="2000" dirty="0"/>
              <a:t>AI</a:t>
            </a:r>
            <a:r>
              <a:rPr lang="zh-CN" altLang="en-US" sz="2000" dirty="0"/>
              <a:t>识别等），前端需要等待较长时间来获取响应结果，这样不但造成了用户体验差，而且还经常会出现超时等请求执行失败的问题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异步多线程任务：只需通过</a:t>
            </a:r>
            <a:r>
              <a:rPr lang="en-US" altLang="zh-CN" sz="2000" dirty="0"/>
              <a:t>@</a:t>
            </a:r>
            <a:r>
              <a:rPr lang="en-US" altLang="zh-CN" sz="2000" dirty="0" err="1"/>
              <a:t>EnableAsync</a:t>
            </a:r>
            <a:r>
              <a:rPr lang="zh-CN" altLang="en-US" sz="2000" dirty="0"/>
              <a:t>开启对异步多线程支持，然后只用</a:t>
            </a:r>
            <a:r>
              <a:rPr lang="en-US" altLang="zh-CN" sz="2000" dirty="0"/>
              <a:t>@</a:t>
            </a:r>
            <a:r>
              <a:rPr lang="en-US" altLang="zh-CN" sz="2000" dirty="0" err="1"/>
              <a:t>Async</a:t>
            </a:r>
            <a:r>
              <a:rPr lang="zh-CN" altLang="en-US" sz="2000" dirty="0"/>
              <a:t>注解需要异步执行任务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如果突发并发请求数量超过了线程上限，仍然会访问识别，这种情况应使用消息队列机制解决。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0" y="1223784"/>
            <a:ext cx="11145511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/>
              <a:t>IoC</a:t>
            </a:r>
            <a:r>
              <a:rPr lang="zh-CN" altLang="en-US" sz="2000" dirty="0"/>
              <a:t>容器</a:t>
            </a:r>
            <a:endParaRPr lang="en-US" altLang="zh-CN" sz="2000" dirty="0"/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sym typeface="+mn-ea"/>
            </a:endParaRPr>
          </a:p>
        </p:txBody>
      </p:sp>
      <p:pic>
        <p:nvPicPr>
          <p:cNvPr id="2050" name="Picture 2" descr="container magic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32" y="1947495"/>
            <a:ext cx="5423439" cy="322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40055" y="25755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配置元数据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50368" y="5455888"/>
            <a:ext cx="11145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控制反转是一种借助描述（早期通过</a:t>
            </a:r>
            <a:r>
              <a:rPr lang="en-US" altLang="zh-CN" dirty="0"/>
              <a:t>xml</a:t>
            </a:r>
            <a:r>
              <a:rPr lang="zh-CN" altLang="en-US" dirty="0"/>
              <a:t>，现在主要通过注解和</a:t>
            </a:r>
            <a:r>
              <a:rPr lang="en-US" altLang="zh-CN" dirty="0"/>
              <a:t>Java</a:t>
            </a:r>
            <a:r>
              <a:rPr lang="zh-CN" altLang="en-US" dirty="0"/>
              <a:t>配置）由</a:t>
            </a:r>
            <a:r>
              <a:rPr lang="zh-CN" altLang="en-US" dirty="0">
                <a:solidFill>
                  <a:srgbClr val="FF0000"/>
                </a:solidFill>
              </a:rPr>
              <a:t>容器负责创建对象</a:t>
            </a:r>
            <a:r>
              <a:rPr lang="zh-CN" altLang="en-US" dirty="0"/>
              <a:t>和维</a:t>
            </a:r>
            <a:r>
              <a:rPr lang="zh-CN" altLang="en-US" dirty="0">
                <a:solidFill>
                  <a:srgbClr val="FF0000"/>
                </a:solidFill>
              </a:rPr>
              <a:t>护对象间依赖关系</a:t>
            </a:r>
            <a:r>
              <a:rPr lang="zh-CN" altLang="en-US" dirty="0"/>
              <a:t>，而不是对象自己负责创建和解决自己的依赖的方式。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494" y="2067341"/>
            <a:ext cx="4948756" cy="3327129"/>
          </a:xfrm>
          <a:prstGeom prst="rect">
            <a:avLst/>
          </a:prstGeom>
        </p:spPr>
      </p:pic>
      <p:pic>
        <p:nvPicPr>
          <p:cNvPr id="9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962" y="1289433"/>
            <a:ext cx="2109984" cy="177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异步任务和计划任务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966" y="1178064"/>
            <a:ext cx="1084012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zh-CN" altLang="en-US" sz="2000" dirty="0"/>
              <a:t>示例程序：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782445" y="1316355"/>
            <a:ext cx="5339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  <a:hlinkClick r:id="rId1" action="ppaction://hlinkfile"/>
              </a:rPr>
              <a:t>https://gitee.com/buptnetwork/</a:t>
            </a:r>
            <a:r>
              <a:rPr lang="en-US" altLang="zh-CN">
                <a:sym typeface="+mn-ea"/>
                <a:hlinkClick r:id="rId1" action="ppaction://hlinkfile"/>
              </a:rPr>
              <a:t>async-schedul-demo</a:t>
            </a:r>
            <a:endParaRPr lang="en-US" altLang="zh-CN"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2220595"/>
            <a:ext cx="7376795" cy="39471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2495550"/>
            <a:ext cx="42926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异步任务和计划任务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212" y="1349303"/>
            <a:ext cx="11301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Spring Boot</a:t>
            </a:r>
            <a:r>
              <a:rPr lang="zh-CN" altLang="en-US" sz="2000" dirty="0"/>
              <a:t>提供了异步多线程任务和计划任务功能。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计划任务：只需要通过</a:t>
            </a:r>
            <a:r>
              <a:rPr lang="en-US" altLang="zh-CN" sz="2000" dirty="0"/>
              <a:t>@</a:t>
            </a:r>
            <a:r>
              <a:rPr lang="en-US" altLang="zh-CN" sz="2000" dirty="0" err="1"/>
              <a:t>EnableScheduling</a:t>
            </a:r>
            <a:r>
              <a:rPr lang="zh-CN" altLang="en-US" sz="2000" dirty="0"/>
              <a:t>开启对计划任务的支持，然后使用</a:t>
            </a:r>
            <a:r>
              <a:rPr lang="en-US" altLang="zh-CN" sz="2000" dirty="0"/>
              <a:t>@Scheduled</a:t>
            </a:r>
            <a:r>
              <a:rPr lang="zh-CN" altLang="en-US" sz="2000" dirty="0"/>
              <a:t>注解需要定时执行的方法。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0" y="2318799"/>
            <a:ext cx="6338580" cy="43444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998470"/>
            <a:ext cx="5085080" cy="298577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413" y="1219130"/>
            <a:ext cx="6029325" cy="5419422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3128963" y="2371727"/>
            <a:ext cx="1628775" cy="2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4731" y="1962616"/>
            <a:ext cx="3881191" cy="875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使用构造函数进行依赖注入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唯一构造函数时</a:t>
            </a:r>
            <a:r>
              <a:rPr lang="en-US" altLang="zh-CN" dirty="0"/>
              <a:t>@</a:t>
            </a:r>
            <a:r>
              <a:rPr lang="en-US" altLang="zh-CN" dirty="0" err="1"/>
              <a:t>Autowoired</a:t>
            </a:r>
            <a:r>
              <a:rPr lang="zh-CN" altLang="en-US" dirty="0"/>
              <a:t>可省略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06748" y="5214938"/>
            <a:ext cx="317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AsyncTestController.java</a:t>
            </a:r>
            <a:endParaRPr lang="zh-CN" altLang="en-US" dirty="0"/>
          </a:p>
        </p:txBody>
      </p:sp>
      <p:sp>
        <p:nvSpPr>
          <p:cNvPr id="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异步任务和计划任务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3815" y="1206582"/>
            <a:ext cx="8404291" cy="5718196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595563" y="2386008"/>
            <a:ext cx="17287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02457" y="2103520"/>
            <a:ext cx="11079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同步方法</a:t>
            </a:r>
            <a:endParaRPr lang="en-US" altLang="zh-CN" dirty="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595563" y="3338515"/>
            <a:ext cx="1628775" cy="2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59875" y="3084600"/>
            <a:ext cx="11079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异步方法</a:t>
            </a:r>
            <a:endParaRPr lang="en-US" altLang="zh-CN" dirty="0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576509" y="4319595"/>
            <a:ext cx="1628775" cy="2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40821" y="4065680"/>
            <a:ext cx="15696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模拟耗时操作</a:t>
            </a:r>
            <a:endParaRPr lang="en-US" altLang="zh-CN" dirty="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805031" y="2733189"/>
            <a:ext cx="1395744" cy="341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386513" y="2692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注解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79095" y="5551348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AsyncTestService.java</a:t>
            </a:r>
            <a:endParaRPr lang="zh-CN" altLang="en-US" dirty="0"/>
          </a:p>
        </p:txBody>
      </p:sp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异步任务和计划任务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3188" y="2260958"/>
            <a:ext cx="6259781" cy="336214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16214" y="1461751"/>
            <a:ext cx="1153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启动项目，访问</a:t>
            </a:r>
            <a:r>
              <a:rPr lang="en-US" altLang="zh-CN" dirty="0">
                <a:hlinkClick r:id="rId2"/>
              </a:rPr>
              <a:t>http://127.0.0.1:8080/sync</a:t>
            </a:r>
            <a:r>
              <a:rPr lang="zh-CN" altLang="en-US" dirty="0"/>
              <a:t>，控制台输出如下，并且在控制台输出结束后，浏览器才收到</a:t>
            </a:r>
            <a:r>
              <a:rPr lang="en-US" altLang="zh-CN" dirty="0"/>
              <a:t>http</a:t>
            </a:r>
            <a:r>
              <a:rPr lang="zh-CN" altLang="en-US" dirty="0"/>
              <a:t>响应</a:t>
            </a:r>
            <a:endParaRPr lang="zh-CN" altLang="en-US" dirty="0"/>
          </a:p>
        </p:txBody>
      </p:sp>
      <p:sp>
        <p:nvSpPr>
          <p:cNvPr id="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异步任务和计划任务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16214" y="1461751"/>
            <a:ext cx="1120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启动项目，访问</a:t>
            </a:r>
            <a:r>
              <a:rPr lang="en-US" altLang="zh-CN" dirty="0">
                <a:hlinkClick r:id="rId1"/>
              </a:rPr>
              <a:t>http://127.0.0.1:8080/async</a:t>
            </a:r>
            <a:r>
              <a:rPr lang="zh-CN" altLang="en-US" dirty="0"/>
              <a:t>，控制台输出如下，浏览器立刻收到</a:t>
            </a:r>
            <a:r>
              <a:rPr lang="en-US" altLang="zh-CN" dirty="0"/>
              <a:t>http</a:t>
            </a:r>
            <a:r>
              <a:rPr lang="zh-CN" altLang="en-US" dirty="0"/>
              <a:t>响应，异步方法独立执行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5" y="2343330"/>
            <a:ext cx="6228573" cy="3671707"/>
          </a:xfrm>
          <a:prstGeom prst="rect">
            <a:avLst/>
          </a:prstGeom>
        </p:spPr>
      </p:pic>
      <p:sp>
        <p:nvSpPr>
          <p:cNvPr id="2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异步任务和计划任务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954" y="1473896"/>
            <a:ext cx="7266667" cy="469523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9095" y="5551348"/>
            <a:ext cx="305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</a:t>
            </a:r>
            <a:r>
              <a:rPr lang="en-US" altLang="zh-CN" dirty="0"/>
              <a:t>DemoSchedulTask.java</a:t>
            </a:r>
            <a:endParaRPr lang="zh-CN" altLang="en-US" dirty="0"/>
          </a:p>
        </p:txBody>
      </p:sp>
      <p:sp>
        <p:nvSpPr>
          <p:cNvPr id="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异步任务和计划任务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017" y="1602483"/>
            <a:ext cx="6014707" cy="4614171"/>
          </a:xfrm>
          <a:prstGeom prst="rect">
            <a:avLst/>
          </a:prstGeom>
        </p:spPr>
      </p:pic>
      <p:sp>
        <p:nvSpPr>
          <p:cNvPr id="3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9.2.3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异步任务和计划任务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9.2.4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Boot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应用监控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5488" y="1369418"/>
            <a:ext cx="115336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1"/>
              </a:rPr>
              <a:t>参考文档：https://docs.spring.io/spring-boot/docs/current/reference/html/production-ready-features.html#production-ready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spring-boot-actuator</a:t>
            </a:r>
            <a:r>
              <a:rPr lang="zh-CN" altLang="en-US" dirty="0"/>
              <a:t>模块为</a:t>
            </a:r>
            <a:r>
              <a:rPr lang="en-US" altLang="zh-CN" dirty="0"/>
              <a:t>spring</a:t>
            </a:r>
            <a:r>
              <a:rPr lang="zh-CN" altLang="en-US" dirty="0"/>
              <a:t> </a:t>
            </a:r>
            <a:r>
              <a:rPr lang="en-US" altLang="zh-CN" dirty="0"/>
              <a:t>boot</a:t>
            </a:r>
            <a:r>
              <a:rPr lang="zh-CN" altLang="en-US" dirty="0"/>
              <a:t>应用提供了生产环境下所需要的运行状态监控特性。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69264" y="2857094"/>
            <a:ext cx="102534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&lt;dependencies&gt;</a:t>
            </a:r>
            <a:r>
              <a:rPr lang="en-GB" altLang="zh-CN" dirty="0">
                <a:solidFill>
                  <a:srgbClr val="222222"/>
                </a:solidFill>
                <a:latin typeface="Monaco" pitchFamily="2" charset="0"/>
              </a:rPr>
              <a:t> </a:t>
            </a:r>
            <a:endParaRPr lang="en-GB" altLang="zh-CN" dirty="0">
              <a:solidFill>
                <a:srgbClr val="222222"/>
              </a:solidFill>
              <a:latin typeface="Monaco" pitchFamily="2" charset="0"/>
            </a:endParaRPr>
          </a:p>
          <a:p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	&lt;dependency&gt;</a:t>
            </a:r>
            <a:r>
              <a:rPr lang="en-GB" altLang="zh-CN" dirty="0">
                <a:solidFill>
                  <a:srgbClr val="222222"/>
                </a:solidFill>
                <a:latin typeface="Monaco" pitchFamily="2" charset="0"/>
              </a:rPr>
              <a:t> </a:t>
            </a:r>
            <a:endParaRPr lang="en-GB" altLang="zh-CN" dirty="0">
              <a:solidFill>
                <a:srgbClr val="222222"/>
              </a:solidFill>
              <a:latin typeface="Monaco" pitchFamily="2" charset="0"/>
            </a:endParaRPr>
          </a:p>
          <a:p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		&lt;</a:t>
            </a:r>
            <a:r>
              <a:rPr lang="en-GB" altLang="zh-CN" dirty="0" err="1">
                <a:solidFill>
                  <a:srgbClr val="000080"/>
                </a:solidFill>
                <a:latin typeface="Monaco" pitchFamily="2" charset="0"/>
              </a:rPr>
              <a:t>groupId</a:t>
            </a:r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&gt;</a:t>
            </a:r>
            <a:r>
              <a:rPr lang="en-GB" altLang="zh-CN" dirty="0" err="1">
                <a:solidFill>
                  <a:srgbClr val="222222"/>
                </a:solidFill>
                <a:latin typeface="Monaco" pitchFamily="2" charset="0"/>
              </a:rPr>
              <a:t>org.springframework.boot</a:t>
            </a:r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&lt;/</a:t>
            </a:r>
            <a:r>
              <a:rPr lang="en-GB" altLang="zh-CN" dirty="0" err="1">
                <a:solidFill>
                  <a:srgbClr val="000080"/>
                </a:solidFill>
                <a:latin typeface="Monaco" pitchFamily="2" charset="0"/>
              </a:rPr>
              <a:t>groupId</a:t>
            </a:r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&gt;</a:t>
            </a:r>
            <a:r>
              <a:rPr lang="en-GB" altLang="zh-CN" dirty="0">
                <a:solidFill>
                  <a:srgbClr val="222222"/>
                </a:solidFill>
                <a:latin typeface="Monaco" pitchFamily="2" charset="0"/>
              </a:rPr>
              <a:t> </a:t>
            </a:r>
            <a:endParaRPr lang="en-GB" altLang="zh-CN" dirty="0">
              <a:solidFill>
                <a:srgbClr val="222222"/>
              </a:solidFill>
              <a:latin typeface="Monaco" pitchFamily="2" charset="0"/>
            </a:endParaRPr>
          </a:p>
          <a:p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		&lt;</a:t>
            </a:r>
            <a:r>
              <a:rPr lang="en-GB" altLang="zh-CN" dirty="0" err="1">
                <a:solidFill>
                  <a:srgbClr val="000080"/>
                </a:solidFill>
                <a:latin typeface="Monaco" pitchFamily="2" charset="0"/>
              </a:rPr>
              <a:t>artifactId</a:t>
            </a:r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&gt;</a:t>
            </a:r>
            <a:r>
              <a:rPr lang="en-GB" altLang="zh-CN" dirty="0">
                <a:solidFill>
                  <a:srgbClr val="222222"/>
                </a:solidFill>
                <a:latin typeface="Monaco" pitchFamily="2" charset="0"/>
              </a:rPr>
              <a:t>spring-boot-starter-actuator</a:t>
            </a:r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&lt;/</a:t>
            </a:r>
            <a:r>
              <a:rPr lang="en-GB" altLang="zh-CN" dirty="0" err="1">
                <a:solidFill>
                  <a:srgbClr val="000080"/>
                </a:solidFill>
                <a:latin typeface="Monaco" pitchFamily="2" charset="0"/>
              </a:rPr>
              <a:t>artifactId</a:t>
            </a:r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&gt;</a:t>
            </a:r>
            <a:endParaRPr lang="en-GB" altLang="zh-CN" dirty="0">
              <a:solidFill>
                <a:srgbClr val="000080"/>
              </a:solidFill>
              <a:latin typeface="Monaco" pitchFamily="2" charset="0"/>
            </a:endParaRPr>
          </a:p>
          <a:p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	&lt;/dependency&gt;</a:t>
            </a:r>
            <a:r>
              <a:rPr lang="en-GB" altLang="zh-CN" dirty="0">
                <a:solidFill>
                  <a:srgbClr val="222222"/>
                </a:solidFill>
                <a:latin typeface="Monaco" pitchFamily="2" charset="0"/>
              </a:rPr>
              <a:t> </a:t>
            </a:r>
            <a:endParaRPr lang="en-GB" altLang="zh-CN" dirty="0">
              <a:solidFill>
                <a:srgbClr val="222222"/>
              </a:solidFill>
              <a:latin typeface="Monaco" pitchFamily="2" charset="0"/>
            </a:endParaRPr>
          </a:p>
          <a:p>
            <a:r>
              <a:rPr lang="en-GB" altLang="zh-CN" dirty="0">
                <a:solidFill>
                  <a:srgbClr val="000080"/>
                </a:solidFill>
                <a:latin typeface="Monaco" pitchFamily="2" charset="0"/>
              </a:rPr>
              <a:t>&lt;/dependencies&gt;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657600" y="5303916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只需要在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项目中引入上述依赖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3512820"/>
            <a:ext cx="5222128" cy="2562711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9.2.4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Boot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应用监控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5488" y="1369418"/>
            <a:ext cx="115336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参考文档：https://docs.spring.io/spring-boot/docs/current/reference/html/production-ready-features.html#production-ready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spring-boot-actuator</a:t>
            </a:r>
            <a:r>
              <a:rPr lang="zh-CN" altLang="en-US" dirty="0"/>
              <a:t>模块为</a:t>
            </a:r>
            <a:r>
              <a:rPr lang="en-US" altLang="zh-CN" dirty="0"/>
              <a:t>spring</a:t>
            </a:r>
            <a:r>
              <a:rPr lang="zh-CN" altLang="en-US" dirty="0"/>
              <a:t> </a:t>
            </a:r>
            <a:r>
              <a:rPr lang="en-US" altLang="zh-CN" dirty="0"/>
              <a:t>boot</a:t>
            </a:r>
            <a:r>
              <a:rPr lang="zh-CN" altLang="en-US" dirty="0"/>
              <a:t>应用提供了生产环境下所需要的运行状态监控特性，比如健康检查、审计、统计和</a:t>
            </a:r>
            <a:r>
              <a:rPr lang="en-US" altLang="zh-CN" dirty="0"/>
              <a:t>HTTP</a:t>
            </a:r>
            <a:r>
              <a:rPr lang="zh-CN" altLang="en-US" dirty="0"/>
              <a:t>追踪等。所有的这些特性可以通过</a:t>
            </a:r>
            <a:r>
              <a:rPr lang="en-US" altLang="zh-CN" dirty="0"/>
              <a:t>JMX</a:t>
            </a:r>
            <a:r>
              <a:rPr lang="zh-CN" altLang="en-US" dirty="0"/>
              <a:t>或者</a:t>
            </a:r>
            <a:r>
              <a:rPr lang="en-US" altLang="zh-CN" dirty="0"/>
              <a:t>HTTP endpoints</a:t>
            </a:r>
            <a:r>
              <a:rPr lang="zh-CN" altLang="en-US" dirty="0"/>
              <a:t>来获得。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171944" y="5725941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只需要在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项目中引入上述依赖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529736" y="4101677"/>
            <a:ext cx="6970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&lt;dependencies&gt;</a:t>
            </a:r>
            <a:r>
              <a:rPr lang="en-GB" altLang="zh-CN" sz="1400" dirty="0">
                <a:solidFill>
                  <a:srgbClr val="222222"/>
                </a:solidFill>
                <a:latin typeface="Monaco" pitchFamily="2" charset="0"/>
              </a:rPr>
              <a:t> </a:t>
            </a:r>
            <a:endParaRPr lang="en-GB" altLang="zh-CN" sz="1400" dirty="0">
              <a:solidFill>
                <a:srgbClr val="222222"/>
              </a:solidFill>
              <a:latin typeface="Monaco" pitchFamily="2" charset="0"/>
            </a:endParaRPr>
          </a:p>
          <a:p>
            <a:r>
              <a:rPr lang="zh-CN" altLang="en-US" sz="1400" dirty="0">
                <a:solidFill>
                  <a:srgbClr val="000080"/>
                </a:solidFill>
                <a:latin typeface="Monaco" pitchFamily="2" charset="0"/>
              </a:rPr>
              <a:t>   </a:t>
            </a:r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&lt;dependency&gt;</a:t>
            </a:r>
            <a:r>
              <a:rPr lang="en-GB" altLang="zh-CN" sz="1400" dirty="0">
                <a:solidFill>
                  <a:srgbClr val="222222"/>
                </a:solidFill>
                <a:latin typeface="Monaco" pitchFamily="2" charset="0"/>
              </a:rPr>
              <a:t> </a:t>
            </a:r>
            <a:endParaRPr lang="en-GB" altLang="zh-CN" sz="1400" dirty="0">
              <a:solidFill>
                <a:srgbClr val="222222"/>
              </a:solidFill>
              <a:latin typeface="Monaco" pitchFamily="2" charset="0"/>
            </a:endParaRPr>
          </a:p>
          <a:p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	&lt;</a:t>
            </a:r>
            <a:r>
              <a:rPr lang="en-GB" altLang="zh-CN" sz="1400" dirty="0" err="1">
                <a:solidFill>
                  <a:srgbClr val="000080"/>
                </a:solidFill>
                <a:latin typeface="Monaco" pitchFamily="2" charset="0"/>
              </a:rPr>
              <a:t>groupId</a:t>
            </a:r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&gt;</a:t>
            </a:r>
            <a:r>
              <a:rPr lang="en-GB" altLang="zh-CN" sz="1400" dirty="0" err="1">
                <a:solidFill>
                  <a:srgbClr val="222222"/>
                </a:solidFill>
                <a:latin typeface="Monaco" pitchFamily="2" charset="0"/>
              </a:rPr>
              <a:t>org.springframework.boot</a:t>
            </a:r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&lt;/</a:t>
            </a:r>
            <a:r>
              <a:rPr lang="en-GB" altLang="zh-CN" sz="1400" dirty="0" err="1">
                <a:solidFill>
                  <a:srgbClr val="000080"/>
                </a:solidFill>
                <a:latin typeface="Monaco" pitchFamily="2" charset="0"/>
              </a:rPr>
              <a:t>groupId</a:t>
            </a:r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&gt;</a:t>
            </a:r>
            <a:r>
              <a:rPr lang="en-GB" altLang="zh-CN" sz="1400" dirty="0">
                <a:solidFill>
                  <a:srgbClr val="222222"/>
                </a:solidFill>
                <a:latin typeface="Monaco" pitchFamily="2" charset="0"/>
              </a:rPr>
              <a:t> </a:t>
            </a:r>
            <a:endParaRPr lang="en-GB" altLang="zh-CN" sz="1400" dirty="0">
              <a:solidFill>
                <a:srgbClr val="222222"/>
              </a:solidFill>
              <a:latin typeface="Monaco" pitchFamily="2" charset="0"/>
            </a:endParaRPr>
          </a:p>
          <a:p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	&lt;</a:t>
            </a:r>
            <a:r>
              <a:rPr lang="en-GB" altLang="zh-CN" sz="1400" dirty="0" err="1">
                <a:solidFill>
                  <a:srgbClr val="000080"/>
                </a:solidFill>
                <a:latin typeface="Monaco" pitchFamily="2" charset="0"/>
              </a:rPr>
              <a:t>artifactId</a:t>
            </a:r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&gt;</a:t>
            </a:r>
            <a:r>
              <a:rPr lang="en-GB" altLang="zh-CN" sz="1400" dirty="0">
                <a:solidFill>
                  <a:srgbClr val="222222"/>
                </a:solidFill>
                <a:latin typeface="Monaco" pitchFamily="2" charset="0"/>
              </a:rPr>
              <a:t>spring-boot-starter-actuator</a:t>
            </a:r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&lt;/</a:t>
            </a:r>
            <a:r>
              <a:rPr lang="en-GB" altLang="zh-CN" sz="1400" dirty="0" err="1">
                <a:solidFill>
                  <a:srgbClr val="000080"/>
                </a:solidFill>
                <a:latin typeface="Monaco" pitchFamily="2" charset="0"/>
              </a:rPr>
              <a:t>artifactId</a:t>
            </a:r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&gt;</a:t>
            </a:r>
            <a:endParaRPr lang="en-GB" altLang="zh-CN" sz="1400" dirty="0">
              <a:solidFill>
                <a:srgbClr val="000080"/>
              </a:solidFill>
              <a:latin typeface="Monaco" pitchFamily="2" charset="0"/>
            </a:endParaRPr>
          </a:p>
          <a:p>
            <a:r>
              <a:rPr lang="zh-CN" altLang="en-US" sz="1400" dirty="0">
                <a:solidFill>
                  <a:srgbClr val="000080"/>
                </a:solidFill>
                <a:latin typeface="Monaco" pitchFamily="2" charset="0"/>
              </a:rPr>
              <a:t>    </a:t>
            </a:r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&lt;/dependency&gt;</a:t>
            </a:r>
            <a:r>
              <a:rPr lang="en-GB" altLang="zh-CN" sz="1400" dirty="0">
                <a:solidFill>
                  <a:srgbClr val="222222"/>
                </a:solidFill>
                <a:latin typeface="Monaco" pitchFamily="2" charset="0"/>
              </a:rPr>
              <a:t> </a:t>
            </a:r>
            <a:endParaRPr lang="en-GB" altLang="zh-CN" sz="1400" dirty="0">
              <a:solidFill>
                <a:srgbClr val="222222"/>
              </a:solidFill>
              <a:latin typeface="Monaco" pitchFamily="2" charset="0"/>
            </a:endParaRPr>
          </a:p>
          <a:p>
            <a:r>
              <a:rPr lang="en-GB" altLang="zh-CN" sz="1400" dirty="0">
                <a:solidFill>
                  <a:srgbClr val="000080"/>
                </a:solidFill>
                <a:latin typeface="Monaco" pitchFamily="2" charset="0"/>
              </a:rPr>
              <a:t>&lt;/dependencies&gt;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7254952" cy="5473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/>
              <a:t>IoC</a:t>
            </a:r>
            <a:r>
              <a:rPr lang="zh-CN" altLang="en-US" sz="2000" dirty="0"/>
              <a:t>容器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>
                <a:sym typeface="+mn-ea"/>
              </a:rPr>
              <a:t>Spring </a:t>
            </a:r>
            <a:r>
              <a:rPr lang="en-US" altLang="zh-CN" dirty="0" err="1">
                <a:sym typeface="+mn-ea"/>
              </a:rPr>
              <a:t>IoC</a:t>
            </a:r>
            <a:r>
              <a:rPr lang="zh-CN" altLang="en-US" dirty="0">
                <a:sym typeface="+mn-ea"/>
              </a:rPr>
              <a:t>容器的设计主要是基于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BeanFactory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ApplicationContext</a:t>
            </a:r>
            <a:r>
              <a:rPr lang="zh-CN" altLang="en-US" dirty="0">
                <a:sym typeface="+mn-ea"/>
              </a:rPr>
              <a:t>两个接口；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 err="1">
                <a:sym typeface="+mn-ea"/>
              </a:rPr>
              <a:t>BeanFactory</a:t>
            </a:r>
            <a:r>
              <a:rPr lang="zh-CN" altLang="en-US" dirty="0">
                <a:sym typeface="+mn-ea"/>
              </a:rPr>
              <a:t>由</a:t>
            </a:r>
            <a:r>
              <a:rPr lang="en-US" altLang="zh-CN" dirty="0" err="1">
                <a:sym typeface="+mn-ea"/>
              </a:rPr>
              <a:t>o.s.b.f.BeanFactory</a:t>
            </a:r>
            <a:r>
              <a:rPr lang="zh-CN" altLang="en-US" dirty="0">
                <a:sym typeface="+mn-ea"/>
              </a:rPr>
              <a:t>接口定义，提供了完整的</a:t>
            </a:r>
            <a:r>
              <a:rPr lang="en-US" altLang="zh-CN" dirty="0" err="1">
                <a:sym typeface="+mn-ea"/>
              </a:rPr>
              <a:t>IoC</a:t>
            </a:r>
            <a:r>
              <a:rPr lang="zh-CN" altLang="en-US" dirty="0">
                <a:sym typeface="+mn-ea"/>
              </a:rPr>
              <a:t>服务支持，是一个管理</a:t>
            </a:r>
            <a:r>
              <a:rPr lang="en-US" altLang="zh-CN" dirty="0">
                <a:sym typeface="+mn-ea"/>
              </a:rPr>
              <a:t>Bean</a:t>
            </a:r>
            <a:r>
              <a:rPr lang="zh-CN" altLang="en-US" dirty="0">
                <a:sym typeface="+mn-ea"/>
              </a:rPr>
              <a:t>的工厂，主要负责初始化各种</a:t>
            </a:r>
            <a:r>
              <a:rPr lang="en-US" altLang="zh-CN" dirty="0">
                <a:sym typeface="+mn-ea"/>
              </a:rPr>
              <a:t>Bean</a:t>
            </a:r>
            <a:r>
              <a:rPr lang="zh-CN" altLang="en-US" dirty="0">
                <a:sym typeface="+mn-ea"/>
              </a:rPr>
              <a:t>。</a:t>
            </a:r>
            <a:endParaRPr lang="en-US" altLang="zh-CN" dirty="0">
              <a:sym typeface="+mn-ea"/>
            </a:endParaRPr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 err="1">
                <a:sym typeface="+mn-ea"/>
              </a:rPr>
              <a:t>ApplicationContext</a:t>
            </a:r>
            <a:r>
              <a:rPr lang="zh-CN" altLang="en-US" dirty="0">
                <a:sym typeface="+mn-ea"/>
              </a:rPr>
              <a:t>也称为应用上下文，由</a:t>
            </a:r>
            <a:r>
              <a:rPr lang="en-US" altLang="zh-CN" dirty="0" err="1">
                <a:sym typeface="+mn-ea"/>
              </a:rPr>
              <a:t>o.s.c.ApplicationContext</a:t>
            </a:r>
            <a:r>
              <a:rPr lang="zh-CN" altLang="en-US" dirty="0">
                <a:sym typeface="+mn-ea"/>
              </a:rPr>
              <a:t>接口定义，在</a:t>
            </a:r>
            <a:r>
              <a:rPr lang="en-US" altLang="zh-CN" dirty="0" err="1">
                <a:sym typeface="+mn-ea"/>
              </a:rPr>
              <a:t>BeanFactory</a:t>
            </a:r>
            <a:r>
              <a:rPr lang="zh-CN" altLang="en-US" dirty="0">
                <a:sym typeface="+mn-ea"/>
              </a:rPr>
              <a:t>的所有功能基础上，还增加了资源访问，事件传播，国际化支持等功能。</a:t>
            </a:r>
            <a:endParaRPr lang="en-US" altLang="zh-CN" dirty="0">
              <a:sym typeface="+mn-ea"/>
            </a:endParaRPr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/>
          </a:p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altLang="zh-CN" sz="20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5347" y="1223784"/>
            <a:ext cx="3495683" cy="27746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347" y="4264560"/>
            <a:ext cx="3676190" cy="2276190"/>
          </a:xfrm>
          <a:prstGeom prst="rect">
            <a:avLst/>
          </a:prstGeom>
        </p:spPr>
      </p:pic>
      <p:sp>
        <p:nvSpPr>
          <p:cNvPr id="5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9.2.4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Boot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应用监控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184" y="1357226"/>
            <a:ext cx="11533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引入依赖后就可以使用</a:t>
            </a:r>
            <a:r>
              <a:rPr lang="en-GB" altLang="zh-CN" dirty="0"/>
              <a:t>Actuator Endpoints</a:t>
            </a:r>
            <a:r>
              <a:rPr lang="zh-CN" altLang="en-US" dirty="0"/>
              <a:t>来监控应用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184" y="1957390"/>
            <a:ext cx="7243878" cy="449035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292062" y="1186517"/>
            <a:ext cx="310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505050"/>
                </a:solidFill>
                <a:latin typeface="OpenSans"/>
              </a:rPr>
              <a:t>http://127.0.0.1:8080/actuator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0" y="2006616"/>
            <a:ext cx="4486656" cy="470920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292062" y="1554106"/>
            <a:ext cx="379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505050"/>
                </a:solidFill>
                <a:latin typeface="OpenSans"/>
              </a:rPr>
              <a:t>http://127.0.0.1:8080/actuator/health</a:t>
            </a:r>
            <a:endParaRPr lang="zh-CN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9.2.4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Boot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应用监控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184" y="1357226"/>
            <a:ext cx="11533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Actuator </a:t>
            </a:r>
            <a:r>
              <a:rPr lang="zh-CN" altLang="en-US" dirty="0"/>
              <a:t>有很多原生</a:t>
            </a:r>
            <a:r>
              <a:rPr lang="en-GB" altLang="zh-CN" dirty="0"/>
              <a:t>Endpoints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840" y="1831083"/>
            <a:ext cx="8902319" cy="493224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9.2.4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Boot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应用监控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184" y="1357226"/>
            <a:ext cx="11533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Actuator </a:t>
            </a:r>
            <a:r>
              <a:rPr lang="zh-CN" altLang="en-US" dirty="0"/>
              <a:t>有很多原生</a:t>
            </a:r>
            <a:r>
              <a:rPr lang="en-GB" altLang="zh-CN" dirty="0"/>
              <a:t>Endpoints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416" y="1790360"/>
            <a:ext cx="8308646" cy="502017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9.2.4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Boot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应用监控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184" y="1357226"/>
            <a:ext cx="115336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/>
              <a:t>Actuator </a:t>
            </a:r>
            <a:r>
              <a:rPr lang="zh-CN" altLang="en-US" dirty="0"/>
              <a:t>有很多原生</a:t>
            </a:r>
            <a:r>
              <a:rPr lang="en-GB" altLang="zh-CN" dirty="0"/>
              <a:t>Endpoints</a:t>
            </a:r>
            <a:r>
              <a:rPr lang="zh-CN" altLang="en-US" dirty="0"/>
              <a:t>，可以在项目配置文件中对这些原生</a:t>
            </a:r>
            <a:r>
              <a:rPr lang="en-US" altLang="zh-CN" dirty="0"/>
              <a:t>Endpoints</a:t>
            </a:r>
            <a:r>
              <a:rPr lang="zh-CN" altLang="en-US" dirty="0"/>
              <a:t>是否启用以及其它属性进行设置，示例如下：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r>
              <a:rPr lang="en-GB" altLang="zh-CN" dirty="0"/>
              <a:t>Actuator</a:t>
            </a:r>
            <a:r>
              <a:rPr lang="zh-CN" altLang="en-GB" dirty="0"/>
              <a:t>还</a:t>
            </a:r>
            <a:r>
              <a:rPr lang="zh-CN" altLang="en-US" dirty="0"/>
              <a:t>支持自己开发</a:t>
            </a:r>
            <a:r>
              <a:rPr lang="en-US" altLang="zh-CN" dirty="0"/>
              <a:t>Endpoints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042" y="2543120"/>
            <a:ext cx="6222238" cy="142120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9.2.4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Boot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应用监控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184" y="1357226"/>
            <a:ext cx="115336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/>
              <a:t>Actuator</a:t>
            </a:r>
            <a:r>
              <a:rPr lang="zh-CN" altLang="en-US" dirty="0"/>
              <a:t>可以和多种外部应用监控系统整合，比如 </a:t>
            </a:r>
            <a:r>
              <a:rPr lang="en-GB" altLang="zh-CN" dirty="0"/>
              <a:t>Prometheus, Graphite, </a:t>
            </a:r>
            <a:r>
              <a:rPr lang="en-GB" altLang="zh-CN" dirty="0" err="1"/>
              <a:t>DataDog</a:t>
            </a:r>
            <a:r>
              <a:rPr lang="zh-CN" altLang="en-GB" dirty="0"/>
              <a:t>等</a:t>
            </a:r>
            <a:r>
              <a:rPr lang="zh-CN" altLang="en-US" dirty="0"/>
              <a:t>，这些系统提供了非常好的仪表盘、图标、分析和告警等功能。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96" y="2284938"/>
            <a:ext cx="1479907" cy="45480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0" y="2234389"/>
            <a:ext cx="7205472" cy="4439421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9.2.4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Boot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应用监控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184" y="1357226"/>
            <a:ext cx="115336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/>
              <a:t>Actuator</a:t>
            </a:r>
            <a:r>
              <a:rPr lang="zh-CN" altLang="en-US" dirty="0"/>
              <a:t>可以和多种外部应用监控系统整合，比如 </a:t>
            </a:r>
            <a:r>
              <a:rPr lang="en-GB" altLang="zh-CN" dirty="0"/>
              <a:t>Prometheus, Graphite, </a:t>
            </a:r>
            <a:r>
              <a:rPr lang="en-GB" altLang="zh-CN" dirty="0" err="1"/>
              <a:t>DataDog</a:t>
            </a:r>
            <a:r>
              <a:rPr lang="zh-CN" altLang="en-GB" dirty="0"/>
              <a:t>等</a:t>
            </a:r>
            <a:r>
              <a:rPr lang="zh-CN" altLang="en-US" dirty="0"/>
              <a:t>，这些系统提供了非常好的仪表盘、图标、分析和告警等功能。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80" y="2309992"/>
            <a:ext cx="1479907" cy="45480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28" y="2334180"/>
            <a:ext cx="8425592" cy="42538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40730"/>
            <a:ext cx="65" cy="738664"/>
          </a:xfrm>
          <a:prstGeom prst="rect">
            <a:avLst/>
          </a:prstGeom>
          <a:solidFill>
            <a:srgbClr val="FEF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关于我们"/>
          <p:cNvSpPr/>
          <p:nvPr/>
        </p:nvSpPr>
        <p:spPr>
          <a:xfrm>
            <a:off x="142875" y="446088"/>
            <a:ext cx="64579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9.2.4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Spring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Boot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应用监控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184" y="1182094"/>
            <a:ext cx="11533632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/>
              <a:t>Actuator</a:t>
            </a:r>
            <a:r>
              <a:rPr lang="zh-CN" altLang="en-GB" dirty="0"/>
              <a:t>访问</a:t>
            </a:r>
            <a:r>
              <a:rPr lang="zh-CN" altLang="en-US" dirty="0"/>
              <a:t>权限问题：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方案</a:t>
            </a:r>
            <a:r>
              <a:rPr lang="en-US" altLang="zh-CN" dirty="0"/>
              <a:t>1</a:t>
            </a:r>
            <a:r>
              <a:rPr lang="zh-CN" altLang="en-US" dirty="0"/>
              <a:t>：使用独立的管理端口、管理</a:t>
            </a:r>
            <a:r>
              <a:rPr lang="en-US" altLang="zh-CN" dirty="0"/>
              <a:t>IP</a:t>
            </a:r>
            <a:r>
              <a:rPr lang="zh-CN" altLang="en-US" dirty="0"/>
              <a:t>（如</a:t>
            </a:r>
            <a:r>
              <a:rPr lang="en-US" altLang="zh-CN" dirty="0"/>
              <a:t>127.0.0.1</a:t>
            </a:r>
            <a:r>
              <a:rPr lang="zh-CN" altLang="en-US" dirty="0"/>
              <a:t>），通过防火墙控制管理端口仅内网使用。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方案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：使用</a:t>
            </a:r>
            <a:r>
              <a:rPr lang="en-GB" altLang="zh-CN" dirty="0">
                <a:sym typeface="+mn-ea"/>
              </a:rPr>
              <a:t>Spring Security</a:t>
            </a:r>
            <a:r>
              <a:rPr lang="zh-CN" altLang="en-GB" dirty="0">
                <a:sym typeface="+mn-ea"/>
              </a:rPr>
              <a:t>等</a:t>
            </a:r>
            <a:r>
              <a:rPr lang="zh-CN" altLang="en-US" dirty="0">
                <a:sym typeface="+mn-ea"/>
              </a:rPr>
              <a:t>安全框架控制访问权限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058" y="4043672"/>
            <a:ext cx="9067800" cy="16637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19044" y="2434614"/>
            <a:ext cx="4205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 err="1"/>
              <a:t>management.server.port</a:t>
            </a:r>
            <a:r>
              <a:rPr lang="en-GB" altLang="zh-CN" dirty="0"/>
              <a:t>=8082</a:t>
            </a:r>
            <a:br>
              <a:rPr lang="en-GB" altLang="zh-CN" dirty="0"/>
            </a:br>
            <a:r>
              <a:rPr lang="en-GB" altLang="zh-CN" dirty="0" err="1"/>
              <a:t>management.server.address</a:t>
            </a:r>
            <a:r>
              <a:rPr lang="en-GB" altLang="zh-CN" dirty="0"/>
              <a:t>=127.0.0.1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371" y="1223784"/>
            <a:ext cx="7073881" cy="463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85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altLang="zh-CN" sz="2000" dirty="0" err="1"/>
              <a:t>IoC</a:t>
            </a:r>
            <a:r>
              <a:rPr lang="zh-CN" altLang="en-US" sz="2000" dirty="0"/>
              <a:t>容器</a:t>
            </a:r>
            <a:endParaRPr lang="en-US" altLang="zh-CN" sz="2000" dirty="0"/>
          </a:p>
          <a:p>
            <a:pPr marL="822960" lvl="1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sz="2000" dirty="0" err="1">
                <a:sym typeface="+mn-ea"/>
              </a:rPr>
              <a:t>ApplicationContext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接口的实现</a:t>
            </a:r>
            <a:r>
              <a:rPr lang="zh-CN" altLang="en-US" sz="2000" dirty="0">
                <a:sym typeface="+mn-ea"/>
              </a:rPr>
              <a:t>在</a:t>
            </a:r>
            <a:r>
              <a:rPr lang="en-US" altLang="zh-CN" sz="2000" dirty="0" err="1">
                <a:sym typeface="+mn-ea"/>
              </a:rPr>
              <a:t>o.s.c.support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o.s.c.annotation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o.s.b.w.s.context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 </a:t>
            </a:r>
            <a:r>
              <a:rPr lang="en-US" altLang="zh-CN" sz="2000" dirty="0" err="1">
                <a:sym typeface="+mn-ea"/>
              </a:rPr>
              <a:t>o.s.b.w.r.context</a:t>
            </a:r>
            <a:r>
              <a:rPr lang="zh-CN" altLang="en-US" sz="2000" dirty="0">
                <a:sym typeface="+mn-ea"/>
              </a:rPr>
              <a:t>等包中，</a:t>
            </a:r>
            <a:r>
              <a:rPr lang="en-US" altLang="zh-CN" sz="2000" dirty="0">
                <a:sym typeface="+mn-ea"/>
              </a:rPr>
              <a:t>spring boot</a:t>
            </a:r>
            <a:r>
              <a:rPr lang="zh-CN" altLang="en-US" sz="2000" dirty="0">
                <a:sym typeface="+mn-ea"/>
              </a:rPr>
              <a:t>项目中常用的基于注解的实现有</a:t>
            </a:r>
            <a:endParaRPr lang="en-US" altLang="zh-CN" sz="2000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de-DE" altLang="zh-CN" dirty="0"/>
              <a:t>AnnotationConfigApplicationContext</a:t>
            </a:r>
            <a:r>
              <a:rPr lang="zh-CN" altLang="en-US" dirty="0"/>
              <a:t>，</a:t>
            </a:r>
            <a:r>
              <a:rPr lang="en-US" altLang="zh-CN" dirty="0"/>
              <a:t>Spring Boot</a:t>
            </a:r>
            <a:r>
              <a:rPr lang="zh-CN" altLang="en-US" dirty="0"/>
              <a:t>默认创建的</a:t>
            </a:r>
            <a:r>
              <a:rPr lang="en-US" altLang="zh-CN" dirty="0" err="1"/>
              <a:t>IoC</a:t>
            </a:r>
            <a:r>
              <a:rPr lang="zh-CN" altLang="en-US" dirty="0"/>
              <a:t>容器</a:t>
            </a:r>
            <a:endParaRPr lang="en-US" altLang="zh-CN" dirty="0"/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 err="1">
                <a:sym typeface="+mn-ea"/>
              </a:rPr>
              <a:t>AnnotationConfig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ServletWebServer</a:t>
            </a:r>
            <a:r>
              <a:rPr lang="en-US" altLang="zh-CN" dirty="0" err="1">
                <a:sym typeface="+mn-ea"/>
              </a:rPr>
              <a:t>ApplicationContext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Spring Web</a:t>
            </a:r>
            <a:r>
              <a:rPr lang="zh-CN" altLang="en-US" dirty="0">
                <a:sym typeface="+mn-ea"/>
              </a:rPr>
              <a:t>应用时创建的</a:t>
            </a:r>
            <a:r>
              <a:rPr lang="en-US" altLang="zh-CN" dirty="0" err="1">
                <a:sym typeface="+mn-ea"/>
              </a:rPr>
              <a:t>IoC</a:t>
            </a:r>
            <a:r>
              <a:rPr lang="zh-CN" altLang="en-US" dirty="0">
                <a:sym typeface="+mn-ea"/>
              </a:rPr>
              <a:t>容器</a:t>
            </a:r>
            <a:endParaRPr lang="en-US" altLang="zh-CN" dirty="0">
              <a:sym typeface="+mn-ea"/>
            </a:endParaRPr>
          </a:p>
          <a:p>
            <a:pPr marL="1280160" lvl="2" indent="-255905">
              <a:lnSpc>
                <a:spcPct val="15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/>
              <a:buChar char=""/>
            </a:pPr>
            <a:r>
              <a:rPr lang="en-US" altLang="zh-CN" dirty="0" err="1">
                <a:sym typeface="+mn-ea"/>
              </a:rPr>
              <a:t>AnnotationConfig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ReactiveWebServer</a:t>
            </a:r>
            <a:r>
              <a:rPr lang="en-US" altLang="zh-CN" dirty="0" err="1">
                <a:sym typeface="+mn-ea"/>
              </a:rPr>
              <a:t>ApplicationContext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Spring </a:t>
            </a:r>
            <a:r>
              <a:rPr lang="zh-CN" altLang="en-US" dirty="0">
                <a:sym typeface="+mn-ea"/>
              </a:rPr>
              <a:t>响应式</a:t>
            </a:r>
            <a:r>
              <a:rPr lang="en-US" altLang="zh-CN"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应用时创建的</a:t>
            </a:r>
            <a:r>
              <a:rPr lang="en-US" altLang="zh-CN" dirty="0" err="1">
                <a:sym typeface="+mn-ea"/>
              </a:rPr>
              <a:t>IoC</a:t>
            </a:r>
            <a:r>
              <a:rPr lang="zh-CN" altLang="en-US" dirty="0">
                <a:sym typeface="+mn-ea"/>
              </a:rPr>
              <a:t>容器</a:t>
            </a:r>
            <a:endParaRPr lang="en-US" altLang="zh-CN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200" y="1290644"/>
            <a:ext cx="3638095" cy="17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00" y="3421355"/>
            <a:ext cx="4238095" cy="1409524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66" y="5171114"/>
            <a:ext cx="4104762" cy="1180952"/>
          </a:xfrm>
          <a:prstGeom prst="rect">
            <a:avLst/>
          </a:prstGeom>
        </p:spPr>
      </p:pic>
      <p:sp>
        <p:nvSpPr>
          <p:cNvPr id="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9.1.1 </a:t>
            </a:r>
            <a:r>
              <a:rPr lang="en-US" altLang="zh-CN" sz="2800" dirty="0">
                <a:latin typeface="+mn-ea"/>
                <a:ea typeface="宋体" pitchFamily="2" charset="-122"/>
                <a:cs typeface="+mn-ea"/>
                <a:sym typeface="+mn-ea"/>
              </a:rPr>
              <a:t>IoC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宋体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14407</Words>
  <Application>WPS 文字</Application>
  <PresentationFormat>宽屏</PresentationFormat>
  <Paragraphs>1308</Paragraphs>
  <Slides>86</Slides>
  <Notes>95</Notes>
  <HiddenSlides>0</HiddenSlides>
  <MMClips>0</MMClips>
  <ScaleCrop>false</ScaleCrop>
  <HeadingPairs>
    <vt:vector size="8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28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Metropolis</vt:lpstr>
      <vt:lpstr>Wingdings 3</vt:lpstr>
      <vt:lpstr>mplus1mn-regular</vt:lpstr>
      <vt:lpstr>Thonburi</vt:lpstr>
      <vt:lpstr>Arial Unicode MS</vt:lpstr>
      <vt:lpstr>NotoSerif</vt:lpstr>
      <vt:lpstr>Consolas</vt:lpstr>
      <vt:lpstr>苹方-简</vt:lpstr>
      <vt:lpstr>楷体_GB2312</vt:lpstr>
      <vt:lpstr>汉仪楷体简</vt:lpstr>
      <vt:lpstr>Monaco</vt:lpstr>
      <vt:lpstr>OpenSans</vt:lpstr>
      <vt:lpstr>微软雅黑</vt:lpstr>
      <vt:lpstr>汉仪旗黑</vt:lpstr>
      <vt:lpstr>Helvetica Neue</vt:lpstr>
      <vt:lpstr>宋体</vt:lpstr>
      <vt:lpstr>Metropolis</vt:lpstr>
      <vt:lpstr>NotoSerif</vt:lpstr>
      <vt:lpstr>OpenSans</vt:lpstr>
      <vt:lpstr>Wingdings</vt:lpstr>
      <vt:lpstr>Wingdings 3</vt:lpstr>
      <vt:lpstr>mplus1mn-regular</vt:lpstr>
      <vt:lpstr>华文细黑</vt:lpstr>
      <vt:lpstr>微软雅黑 Light</vt:lpstr>
      <vt:lpstr>楷体_GB2312</vt:lpstr>
      <vt:lpstr>Kaiti SC Regular</vt:lpstr>
      <vt:lpstr>Times New Roman Regular</vt:lpstr>
      <vt:lpstr>Songti SC Regular</vt:lpstr>
      <vt:lpstr>Times Regular</vt:lpstr>
      <vt:lpstr>Office 主题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wzl</dc:creator>
  <cp:lastModifiedBy>rainysun</cp:lastModifiedBy>
  <cp:revision>677</cp:revision>
  <dcterms:created xsi:type="dcterms:W3CDTF">2022-11-30T14:30:35Z</dcterms:created>
  <dcterms:modified xsi:type="dcterms:W3CDTF">2022-11-30T14:30:35Z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CB45D13DFE12556832468763D106F195</vt:lpwstr>
  </property>
</Properties>
</file>